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336" r:id="rId2"/>
    <p:sldId id="256" r:id="rId3"/>
    <p:sldId id="257" r:id="rId4"/>
    <p:sldId id="264" r:id="rId5"/>
    <p:sldId id="261" r:id="rId6"/>
    <p:sldId id="270" r:id="rId7"/>
    <p:sldId id="271" r:id="rId8"/>
    <p:sldId id="289" r:id="rId9"/>
    <p:sldId id="290" r:id="rId10"/>
    <p:sldId id="291" r:id="rId11"/>
    <p:sldId id="304" r:id="rId12"/>
    <p:sldId id="307" r:id="rId13"/>
    <p:sldId id="316" r:id="rId14"/>
    <p:sldId id="341" r:id="rId15"/>
    <p:sldId id="342" r:id="rId16"/>
    <p:sldId id="337" r:id="rId17"/>
    <p:sldId id="338" r:id="rId18"/>
    <p:sldId id="339" r:id="rId19"/>
    <p:sldId id="340" r:id="rId20"/>
    <p:sldId id="311" r:id="rId21"/>
    <p:sldId id="312" r:id="rId22"/>
    <p:sldId id="333" r:id="rId23"/>
    <p:sldId id="314" r:id="rId24"/>
    <p:sldId id="334" r:id="rId25"/>
    <p:sldId id="315" r:id="rId26"/>
    <p:sldId id="317" r:id="rId27"/>
    <p:sldId id="318" r:id="rId28"/>
    <p:sldId id="335" r:id="rId29"/>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4412" autoAdjust="0"/>
    <p:restoredTop sz="94624" autoAdjust="0"/>
  </p:normalViewPr>
  <p:slideViewPr>
    <p:cSldViewPr>
      <p:cViewPr varScale="1">
        <p:scale>
          <a:sx n="69" d="100"/>
          <a:sy n="69" d="100"/>
        </p:scale>
        <p:origin x="-1416" y="-102"/>
      </p:cViewPr>
      <p:guideLst>
        <p:guide orient="horz" pos="2160"/>
        <p:guide pos="2880"/>
      </p:guideLst>
    </p:cSldViewPr>
  </p:slideViewPr>
  <p:outlineViewPr>
    <p:cViewPr>
      <p:scale>
        <a:sx n="33" d="100"/>
        <a:sy n="33" d="100"/>
      </p:scale>
      <p:origin x="12" y="18762"/>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ED0948C1-0D36-48E3-8EC8-64DE3EB8FBED}" type="datetimeFigureOut">
              <a:rPr lang="fa-IR" smtClean="0"/>
              <a:pPr/>
              <a:t>1443/05/18</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10286593-F8A0-41A8-BA21-EE7C91D81AF2}" type="slidenum">
              <a:rPr lang="fa-IR" smtClean="0"/>
              <a:pPr/>
              <a:t>‹#›</a:t>
            </a:fld>
            <a:endParaRPr lang="fa-IR"/>
          </a:p>
        </p:txBody>
      </p:sp>
    </p:spTree>
    <p:extLst>
      <p:ext uri="{BB962C8B-B14F-4D97-AF65-F5344CB8AC3E}">
        <p14:creationId xmlns:p14="http://schemas.microsoft.com/office/powerpoint/2010/main" xmlns="" val="34905551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ED0948C1-0D36-48E3-8EC8-64DE3EB8FBED}" type="datetimeFigureOut">
              <a:rPr lang="fa-IR" smtClean="0"/>
              <a:pPr/>
              <a:t>1443/05/18</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10286593-F8A0-41A8-BA21-EE7C91D81AF2}" type="slidenum">
              <a:rPr lang="fa-IR" smtClean="0"/>
              <a:pPr/>
              <a:t>‹#›</a:t>
            </a:fld>
            <a:endParaRPr lang="fa-IR"/>
          </a:p>
        </p:txBody>
      </p:sp>
    </p:spTree>
    <p:extLst>
      <p:ext uri="{BB962C8B-B14F-4D97-AF65-F5344CB8AC3E}">
        <p14:creationId xmlns:p14="http://schemas.microsoft.com/office/powerpoint/2010/main" xmlns="" val="135714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ED0948C1-0D36-48E3-8EC8-64DE3EB8FBED}" type="datetimeFigureOut">
              <a:rPr lang="fa-IR" smtClean="0"/>
              <a:pPr/>
              <a:t>1443/05/18</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10286593-F8A0-41A8-BA21-EE7C91D81AF2}" type="slidenum">
              <a:rPr lang="fa-IR" smtClean="0"/>
              <a:pPr/>
              <a:t>‹#›</a:t>
            </a:fld>
            <a:endParaRPr lang="fa-IR"/>
          </a:p>
        </p:txBody>
      </p:sp>
    </p:spTree>
    <p:extLst>
      <p:ext uri="{BB962C8B-B14F-4D97-AF65-F5344CB8AC3E}">
        <p14:creationId xmlns:p14="http://schemas.microsoft.com/office/powerpoint/2010/main" xmlns="" val="4250734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ED0948C1-0D36-48E3-8EC8-64DE3EB8FBED}" type="datetimeFigureOut">
              <a:rPr lang="fa-IR" smtClean="0"/>
              <a:pPr/>
              <a:t>1443/05/18</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10286593-F8A0-41A8-BA21-EE7C91D81AF2}" type="slidenum">
              <a:rPr lang="fa-IR" smtClean="0"/>
              <a:pPr/>
              <a:t>‹#›</a:t>
            </a:fld>
            <a:endParaRPr lang="fa-IR"/>
          </a:p>
        </p:txBody>
      </p:sp>
    </p:spTree>
    <p:extLst>
      <p:ext uri="{BB962C8B-B14F-4D97-AF65-F5344CB8AC3E}">
        <p14:creationId xmlns:p14="http://schemas.microsoft.com/office/powerpoint/2010/main" xmlns="" val="3882119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0948C1-0D36-48E3-8EC8-64DE3EB8FBED}" type="datetimeFigureOut">
              <a:rPr lang="fa-IR" smtClean="0"/>
              <a:pPr/>
              <a:t>1443/05/18</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10286593-F8A0-41A8-BA21-EE7C91D81AF2}" type="slidenum">
              <a:rPr lang="fa-IR" smtClean="0"/>
              <a:pPr/>
              <a:t>‹#›</a:t>
            </a:fld>
            <a:endParaRPr lang="fa-IR"/>
          </a:p>
        </p:txBody>
      </p:sp>
    </p:spTree>
    <p:extLst>
      <p:ext uri="{BB962C8B-B14F-4D97-AF65-F5344CB8AC3E}">
        <p14:creationId xmlns:p14="http://schemas.microsoft.com/office/powerpoint/2010/main" xmlns="" val="4109252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ED0948C1-0D36-48E3-8EC8-64DE3EB8FBED}" type="datetimeFigureOut">
              <a:rPr lang="fa-IR" smtClean="0"/>
              <a:pPr/>
              <a:t>1443/05/18</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10286593-F8A0-41A8-BA21-EE7C91D81AF2}" type="slidenum">
              <a:rPr lang="fa-IR" smtClean="0"/>
              <a:pPr/>
              <a:t>‹#›</a:t>
            </a:fld>
            <a:endParaRPr lang="fa-IR"/>
          </a:p>
        </p:txBody>
      </p:sp>
    </p:spTree>
    <p:extLst>
      <p:ext uri="{BB962C8B-B14F-4D97-AF65-F5344CB8AC3E}">
        <p14:creationId xmlns:p14="http://schemas.microsoft.com/office/powerpoint/2010/main" xmlns="" val="3098871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ED0948C1-0D36-48E3-8EC8-64DE3EB8FBED}" type="datetimeFigureOut">
              <a:rPr lang="fa-IR" smtClean="0"/>
              <a:pPr/>
              <a:t>1443/05/18</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10286593-F8A0-41A8-BA21-EE7C91D81AF2}" type="slidenum">
              <a:rPr lang="fa-IR" smtClean="0"/>
              <a:pPr/>
              <a:t>‹#›</a:t>
            </a:fld>
            <a:endParaRPr lang="fa-IR"/>
          </a:p>
        </p:txBody>
      </p:sp>
    </p:spTree>
    <p:extLst>
      <p:ext uri="{BB962C8B-B14F-4D97-AF65-F5344CB8AC3E}">
        <p14:creationId xmlns:p14="http://schemas.microsoft.com/office/powerpoint/2010/main" xmlns="" val="3269740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ED0948C1-0D36-48E3-8EC8-64DE3EB8FBED}" type="datetimeFigureOut">
              <a:rPr lang="fa-IR" smtClean="0"/>
              <a:pPr/>
              <a:t>1443/05/18</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10286593-F8A0-41A8-BA21-EE7C91D81AF2}" type="slidenum">
              <a:rPr lang="fa-IR" smtClean="0"/>
              <a:pPr/>
              <a:t>‹#›</a:t>
            </a:fld>
            <a:endParaRPr lang="fa-IR"/>
          </a:p>
        </p:txBody>
      </p:sp>
    </p:spTree>
    <p:extLst>
      <p:ext uri="{BB962C8B-B14F-4D97-AF65-F5344CB8AC3E}">
        <p14:creationId xmlns:p14="http://schemas.microsoft.com/office/powerpoint/2010/main" xmlns="" val="1805295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0948C1-0D36-48E3-8EC8-64DE3EB8FBED}" type="datetimeFigureOut">
              <a:rPr lang="fa-IR" smtClean="0"/>
              <a:pPr/>
              <a:t>1443/05/18</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10286593-F8A0-41A8-BA21-EE7C91D81AF2}" type="slidenum">
              <a:rPr lang="fa-IR" smtClean="0"/>
              <a:pPr/>
              <a:t>‹#›</a:t>
            </a:fld>
            <a:endParaRPr lang="fa-IR"/>
          </a:p>
        </p:txBody>
      </p:sp>
    </p:spTree>
    <p:extLst>
      <p:ext uri="{BB962C8B-B14F-4D97-AF65-F5344CB8AC3E}">
        <p14:creationId xmlns:p14="http://schemas.microsoft.com/office/powerpoint/2010/main" xmlns="" val="1696611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0948C1-0D36-48E3-8EC8-64DE3EB8FBED}" type="datetimeFigureOut">
              <a:rPr lang="fa-IR" smtClean="0"/>
              <a:pPr/>
              <a:t>1443/05/18</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10286593-F8A0-41A8-BA21-EE7C91D81AF2}" type="slidenum">
              <a:rPr lang="fa-IR" smtClean="0"/>
              <a:pPr/>
              <a:t>‹#›</a:t>
            </a:fld>
            <a:endParaRPr lang="fa-IR"/>
          </a:p>
        </p:txBody>
      </p:sp>
    </p:spTree>
    <p:extLst>
      <p:ext uri="{BB962C8B-B14F-4D97-AF65-F5344CB8AC3E}">
        <p14:creationId xmlns:p14="http://schemas.microsoft.com/office/powerpoint/2010/main" xmlns="" val="35567001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0948C1-0D36-48E3-8EC8-64DE3EB8FBED}" type="datetimeFigureOut">
              <a:rPr lang="fa-IR" smtClean="0"/>
              <a:pPr/>
              <a:t>1443/05/18</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10286593-F8A0-41A8-BA21-EE7C91D81AF2}" type="slidenum">
              <a:rPr lang="fa-IR" smtClean="0"/>
              <a:pPr/>
              <a:t>‹#›</a:t>
            </a:fld>
            <a:endParaRPr lang="fa-IR"/>
          </a:p>
        </p:txBody>
      </p:sp>
    </p:spTree>
    <p:extLst>
      <p:ext uri="{BB962C8B-B14F-4D97-AF65-F5344CB8AC3E}">
        <p14:creationId xmlns:p14="http://schemas.microsoft.com/office/powerpoint/2010/main" xmlns="" val="490222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D0948C1-0D36-48E3-8EC8-64DE3EB8FBED}" type="datetimeFigureOut">
              <a:rPr lang="fa-IR" smtClean="0"/>
              <a:pPr/>
              <a:t>1443/05/18</a:t>
            </a:fld>
            <a:endParaRPr lang="fa-I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10286593-F8A0-41A8-BA21-EE7C91D81AF2}" type="slidenum">
              <a:rPr lang="fa-IR" smtClean="0"/>
              <a:pPr/>
              <a:t>‹#›</a:t>
            </a:fld>
            <a:endParaRPr lang="fa-IR"/>
          </a:p>
        </p:txBody>
      </p:sp>
    </p:spTree>
    <p:extLst>
      <p:ext uri="{BB962C8B-B14F-4D97-AF65-F5344CB8AC3E}">
        <p14:creationId xmlns:p14="http://schemas.microsoft.com/office/powerpoint/2010/main" xmlns="" val="5144442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fa-IR" dirty="0"/>
          </a:p>
        </p:txBody>
      </p:sp>
      <p:sp>
        <p:nvSpPr>
          <p:cNvPr id="3" name="Subtitle 2"/>
          <p:cNvSpPr>
            <a:spLocks noGrp="1"/>
          </p:cNvSpPr>
          <p:nvPr>
            <p:ph type="subTitle" idx="1"/>
          </p:nvPr>
        </p:nvSpPr>
        <p:spPr/>
        <p:txBody>
          <a:bodyPr/>
          <a:lstStyle/>
          <a:p>
            <a:endParaRPr lang="fa-IR"/>
          </a:p>
        </p:txBody>
      </p:sp>
      <p:pic>
        <p:nvPicPr>
          <p:cNvPr id="29698" name="Picture 2" descr="F:\محاضضرات\slide1-n.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050418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71414"/>
            <a:ext cx="6179008" cy="2381394"/>
          </a:xfrm>
        </p:spPr>
        <p:txBody>
          <a:bodyPr>
            <a:normAutofit fontScale="77500" lnSpcReduction="20000"/>
          </a:bodyPr>
          <a:lstStyle/>
          <a:p>
            <a:pPr marL="0" indent="0" algn="l" rtl="0">
              <a:buNone/>
            </a:pPr>
            <a:r>
              <a:rPr lang="en-US" dirty="0" smtClean="0"/>
              <a:t> </a:t>
            </a:r>
            <a:r>
              <a:rPr lang="en-US" u="sng" dirty="0" smtClean="0"/>
              <a:t>The </a:t>
            </a:r>
            <a:r>
              <a:rPr lang="en-US" u="sng" dirty="0"/>
              <a:t>most common isolate was </a:t>
            </a:r>
            <a:r>
              <a:rPr lang="en-US" i="1" u="sng" dirty="0"/>
              <a:t>Clostridium </a:t>
            </a:r>
            <a:r>
              <a:rPr lang="en-US" i="1" u="sng" dirty="0" err="1"/>
              <a:t>perfringens</a:t>
            </a:r>
            <a:r>
              <a:rPr lang="en-US" u="sng" dirty="0"/>
              <a:t> followed by </a:t>
            </a:r>
            <a:r>
              <a:rPr lang="en-US" i="1" u="sng" dirty="0"/>
              <a:t>Staphylococcus </a:t>
            </a:r>
            <a:r>
              <a:rPr lang="en-US" u="sng" dirty="0"/>
              <a:t>spp.</a:t>
            </a:r>
          </a:p>
          <a:p>
            <a:pPr marL="0" indent="0" algn="l" rtl="0">
              <a:buNone/>
            </a:pPr>
            <a:r>
              <a:rPr lang="en-US" dirty="0"/>
              <a:t> </a:t>
            </a:r>
          </a:p>
          <a:p>
            <a:pPr algn="l" rtl="0"/>
            <a:r>
              <a:rPr lang="en-US" dirty="0"/>
              <a:t>Postoperative broad-spectrum coverage should continue until antimicrobial changes can be made based on individual patient culture and sensitivity testing.</a:t>
            </a:r>
          </a:p>
          <a:p>
            <a:pPr marL="0" indent="0" algn="l" rtl="0">
              <a:buNone/>
            </a:pPr>
            <a:endParaRPr lang="en-US"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392237" y="476672"/>
            <a:ext cx="2628900" cy="17430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Content Placeholder 2"/>
          <p:cNvSpPr txBox="1">
            <a:spLocks/>
          </p:cNvSpPr>
          <p:nvPr/>
        </p:nvSpPr>
        <p:spPr>
          <a:xfrm>
            <a:off x="-32" y="3000372"/>
            <a:ext cx="7358082" cy="3498729"/>
          </a:xfrm>
          <a:prstGeom prst="rect">
            <a:avLst/>
          </a:prstGeom>
        </p:spPr>
        <p:txBody>
          <a:bodyPr vert="horz" lIns="91440" tIns="45720" rIns="91440" bIns="45720" rtlCol="1">
            <a:noAutofit/>
          </a:body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smtClean="0">
                <a:ln>
                  <a:noFill/>
                </a:ln>
                <a:solidFill>
                  <a:schemeClr val="tx1"/>
                </a:solidFill>
                <a:effectLst/>
                <a:uLnTx/>
                <a:uFillTx/>
                <a:latin typeface="+mn-lt"/>
                <a:ea typeface="+mn-ea"/>
                <a:cs typeface="+mn-cs"/>
              </a:rPr>
              <a:t>Surgical Procedures of the </a:t>
            </a:r>
            <a:r>
              <a:rPr kumimoji="0" lang="en-US" sz="2800" b="1" i="0" u="none" strike="noStrike" kern="1200" cap="none" spc="0" normalizeH="0" baseline="0" noProof="0" dirty="0" err="1" smtClean="0">
                <a:ln>
                  <a:noFill/>
                </a:ln>
                <a:solidFill>
                  <a:schemeClr val="tx1"/>
                </a:solidFill>
                <a:effectLst/>
                <a:uLnTx/>
                <a:uFillTx/>
                <a:latin typeface="+mn-lt"/>
                <a:ea typeface="+mn-ea"/>
                <a:cs typeface="+mn-cs"/>
              </a:rPr>
              <a:t>Extrahepatic</a:t>
            </a:r>
            <a:r>
              <a:rPr kumimoji="0" lang="en-US" sz="28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2800" b="1" i="0" u="none" strike="noStrike" kern="1200" cap="none" spc="0" normalizeH="0" baseline="0" noProof="0" dirty="0" err="1" smtClean="0">
                <a:ln>
                  <a:noFill/>
                </a:ln>
                <a:solidFill>
                  <a:schemeClr val="tx1"/>
                </a:solidFill>
                <a:effectLst/>
                <a:uLnTx/>
                <a:uFillTx/>
                <a:latin typeface="+mn-lt"/>
                <a:ea typeface="+mn-ea"/>
                <a:cs typeface="+mn-cs"/>
              </a:rPr>
              <a:t>Biliary</a:t>
            </a:r>
            <a:r>
              <a:rPr kumimoji="0" lang="en-US" sz="2800" b="1" i="0" u="none" strike="noStrike" kern="1200" cap="none" spc="0" normalizeH="0" baseline="0" noProof="0" dirty="0" smtClean="0">
                <a:ln>
                  <a:noFill/>
                </a:ln>
                <a:solidFill>
                  <a:schemeClr val="tx1"/>
                </a:solidFill>
                <a:effectLst/>
                <a:uLnTx/>
                <a:uFillTx/>
                <a:latin typeface="+mn-lt"/>
                <a:ea typeface="+mn-ea"/>
                <a:cs typeface="+mn-cs"/>
              </a:rPr>
              <a:t> Tract</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smtClean="0">
                <a:ln>
                  <a:noFill/>
                </a:ln>
                <a:solidFill>
                  <a:schemeClr val="tx1"/>
                </a:solidFill>
                <a:effectLst/>
                <a:uLnTx/>
                <a:uFillTx/>
                <a:latin typeface="+mn-lt"/>
                <a:ea typeface="+mn-ea"/>
                <a:cs typeface="+mn-cs"/>
              </a:rPr>
              <a:t>1. </a:t>
            </a:r>
            <a:r>
              <a:rPr kumimoji="0" lang="en-US" sz="2800" b="1" i="0" u="none" strike="noStrike" kern="1200" cap="none" spc="0" normalizeH="0" baseline="0" noProof="0" dirty="0" err="1" smtClean="0">
                <a:ln>
                  <a:noFill/>
                </a:ln>
                <a:solidFill>
                  <a:schemeClr val="tx1"/>
                </a:solidFill>
                <a:effectLst/>
                <a:uLnTx/>
                <a:uFillTx/>
                <a:latin typeface="+mn-lt"/>
                <a:ea typeface="+mn-ea"/>
                <a:cs typeface="+mn-cs"/>
              </a:rPr>
              <a:t>Choledochal</a:t>
            </a:r>
            <a:r>
              <a:rPr kumimoji="0" lang="en-US" sz="2800" b="1" i="0" u="none" strike="noStrike" kern="1200" cap="none" spc="0" normalizeH="0" baseline="0" noProof="0" dirty="0" smtClean="0">
                <a:ln>
                  <a:noFill/>
                </a:ln>
                <a:solidFill>
                  <a:schemeClr val="tx1"/>
                </a:solidFill>
                <a:effectLst/>
                <a:uLnTx/>
                <a:uFillTx/>
                <a:latin typeface="+mn-lt"/>
                <a:ea typeface="+mn-ea"/>
                <a:cs typeface="+mn-cs"/>
              </a:rPr>
              <a:t> Catheterization and </a:t>
            </a:r>
            <a:r>
              <a:rPr kumimoji="0" lang="en-US" sz="2800" b="1" i="0" u="none" strike="noStrike" kern="1200" cap="none" spc="0" normalizeH="0" baseline="0" noProof="0" dirty="0" err="1" smtClean="0">
                <a:ln>
                  <a:noFill/>
                </a:ln>
                <a:solidFill>
                  <a:schemeClr val="tx1"/>
                </a:solidFill>
                <a:effectLst/>
                <a:uLnTx/>
                <a:uFillTx/>
                <a:latin typeface="+mn-lt"/>
                <a:ea typeface="+mn-ea"/>
                <a:cs typeface="+mn-cs"/>
              </a:rPr>
              <a:t>Lavage</a:t>
            </a:r>
            <a:endParaRPr kumimoji="0" lang="en-US" sz="28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sng" strike="noStrike" kern="1200" cap="none" spc="0" normalizeH="0" baseline="0" noProof="0" dirty="0" smtClean="0">
                <a:ln>
                  <a:noFill/>
                </a:ln>
                <a:solidFill>
                  <a:schemeClr val="tx1"/>
                </a:solidFill>
                <a:effectLst/>
                <a:uLnTx/>
                <a:uFillTx/>
                <a:latin typeface="+mn-lt"/>
                <a:ea typeface="+mn-ea"/>
                <a:cs typeface="+mn-cs"/>
              </a:rPr>
              <a:t>Catheterization and flushing of the common bile duct</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are crucial to ensure patency of the duct in many cases of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extrahepatic</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biliary</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tract disease, especially those with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extrahepatic</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biliary</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obstruction, gallbladder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mucocele</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or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cholelithiasis</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pic>
        <p:nvPicPr>
          <p:cNvPr id="7" name="Picture 2" descr="F:\محاضضرات\liver and billiary system\New folder\B9780323077620000225_f022-004-9780323077620.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286644" y="3248879"/>
            <a:ext cx="1857388" cy="303764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71485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descr="F:\محاضضرات\liver and billiary system\New folder\nejm195003092421003_f3.jpeg"/>
          <p:cNvPicPr>
            <a:picLocks noChangeAspect="1" noChangeArrowheads="1"/>
          </p:cNvPicPr>
          <p:nvPr/>
        </p:nvPicPr>
        <p:blipFill rotWithShape="1">
          <a:blip r:embed="rId2">
            <a:extLst>
              <a:ext uri="{28A0092B-C50C-407E-A947-70E740481C1C}">
                <a14:useLocalDpi xmlns:a14="http://schemas.microsoft.com/office/drawing/2010/main" xmlns="" val="0"/>
              </a:ext>
            </a:extLst>
          </a:blip>
          <a:srcRect b="27790"/>
          <a:stretch/>
        </p:blipFill>
        <p:spPr bwMode="auto">
          <a:xfrm>
            <a:off x="6858016" y="0"/>
            <a:ext cx="2285984" cy="2649528"/>
          </a:xfrm>
          <a:prstGeom prst="rect">
            <a:avLst/>
          </a:prstGeom>
          <a:noFill/>
          <a:extLst>
            <a:ext uri="{909E8E84-426E-40DD-AFC4-6F175D3DCCD1}">
              <a14:hiddenFill xmlns:a14="http://schemas.microsoft.com/office/drawing/2010/main" xmlns="">
                <a:solidFill>
                  <a:srgbClr val="FFFFFF"/>
                </a:solidFill>
              </a14:hiddenFill>
            </a:ext>
          </a:extLst>
        </p:spPr>
      </p:pic>
      <p:sp>
        <p:nvSpPr>
          <p:cNvPr id="5" name="Content Placeholder 2"/>
          <p:cNvSpPr txBox="1">
            <a:spLocks/>
          </p:cNvSpPr>
          <p:nvPr/>
        </p:nvSpPr>
        <p:spPr>
          <a:xfrm>
            <a:off x="0" y="48044"/>
            <a:ext cx="8072462" cy="1595006"/>
          </a:xfrm>
          <a:prstGeom prst="rect">
            <a:avLst/>
          </a:prstGeom>
        </p:spPr>
        <p:txBody>
          <a:bodyPr vert="horz" lIns="91440" tIns="45720" rIns="91440" bIns="45720" rtlCol="1">
            <a:normAutofit fontScale="70000" lnSpcReduction="20000"/>
          </a:body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4400" b="1" i="0" u="none" strike="noStrike" kern="1200" cap="none" spc="0" normalizeH="0" baseline="0" noProof="0" smtClean="0">
                <a:ln>
                  <a:noFill/>
                </a:ln>
                <a:solidFill>
                  <a:schemeClr val="tx1"/>
                </a:solidFill>
                <a:effectLst/>
                <a:uLnTx/>
                <a:uFillTx/>
                <a:latin typeface="+mn-lt"/>
                <a:ea typeface="+mn-ea"/>
                <a:cs typeface="+mn-cs"/>
              </a:rPr>
              <a:t>2. Cholecystotomy</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600" b="1" i="1" u="none" strike="noStrike" kern="1200" cap="none" spc="0" normalizeH="0" baseline="0" noProof="0" smtClean="0">
                <a:ln>
                  <a:noFill/>
                </a:ln>
                <a:solidFill>
                  <a:schemeClr val="tx1"/>
                </a:solidFill>
                <a:effectLst/>
                <a:uLnTx/>
                <a:uFillTx/>
                <a:latin typeface="+mn-lt"/>
                <a:ea typeface="+mn-ea"/>
                <a:cs typeface="+mn-cs"/>
              </a:rPr>
              <a:t> </a:t>
            </a:r>
            <a:endParaRPr kumimoji="0" lang="en-US" sz="3600" b="0"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600" b="0" i="0" u="none" strike="noStrike" kern="1200" cap="none" spc="0" normalizeH="0" baseline="0" noProof="0" smtClean="0">
                <a:ln>
                  <a:noFill/>
                </a:ln>
                <a:solidFill>
                  <a:schemeClr val="tx1"/>
                </a:solidFill>
                <a:effectLst/>
                <a:uLnTx/>
                <a:uFillTx/>
                <a:latin typeface="+mn-lt"/>
                <a:ea typeface="+mn-ea"/>
                <a:cs typeface="+mn-cs"/>
              </a:rPr>
              <a:t>Removal of choleliths</a:t>
            </a:r>
            <a:r>
              <a:rPr kumimoji="0" lang="en-US" sz="3200" b="0" i="0" u="none" strike="noStrike" kern="1200" cap="none" spc="0" normalizeH="0" baseline="0" noProof="0" smtClean="0">
                <a:ln>
                  <a:noFill/>
                </a:ln>
                <a:solidFill>
                  <a:schemeClr val="tx1"/>
                </a:solidFill>
                <a:effectLst/>
                <a:uLnTx/>
                <a:uFillTx/>
                <a:latin typeface="+mn-lt"/>
                <a:ea typeface="+mn-ea"/>
                <a:cs typeface="+mn-cs"/>
              </a:rPr>
              <a:t> can be performed by cholecystotomy;</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6" name="Picture 2" descr="F:\محاضضرات\liver and billiary system\New folder\Image_201901281019_762.jpg"/>
          <p:cNvPicPr>
            <a:picLocks noChangeAspect="1" noChangeArrowheads="1"/>
          </p:cNvPicPr>
          <p:nvPr/>
        </p:nvPicPr>
        <p:blipFill rotWithShape="1">
          <a:blip r:embed="rId3">
            <a:extLst>
              <a:ext uri="{28A0092B-C50C-407E-A947-70E740481C1C}">
                <a14:useLocalDpi xmlns:a14="http://schemas.microsoft.com/office/drawing/2010/main" xmlns="" val="0"/>
              </a:ext>
            </a:extLst>
          </a:blip>
          <a:srcRect b="16665"/>
          <a:stretch/>
        </p:blipFill>
        <p:spPr bwMode="auto">
          <a:xfrm>
            <a:off x="6997416" y="2714620"/>
            <a:ext cx="2146584" cy="2167681"/>
          </a:xfrm>
          <a:prstGeom prst="rect">
            <a:avLst/>
          </a:prstGeom>
          <a:noFill/>
          <a:extLst>
            <a:ext uri="{909E8E84-426E-40DD-AFC4-6F175D3DCCD1}">
              <a14:hiddenFill xmlns:a14="http://schemas.microsoft.com/office/drawing/2010/main" xmlns="">
                <a:solidFill>
                  <a:srgbClr val="FFFFFF"/>
                </a:solidFill>
              </a14:hiddenFill>
            </a:ext>
          </a:extLst>
        </p:spPr>
      </p:pic>
      <p:sp>
        <p:nvSpPr>
          <p:cNvPr id="7" name="Content Placeholder 2"/>
          <p:cNvSpPr>
            <a:spLocks noGrp="1"/>
          </p:cNvSpPr>
          <p:nvPr>
            <p:ph idx="1"/>
          </p:nvPr>
        </p:nvSpPr>
        <p:spPr>
          <a:xfrm>
            <a:off x="-32" y="2357454"/>
            <a:ext cx="7000924" cy="2714620"/>
          </a:xfrm>
        </p:spPr>
        <p:txBody>
          <a:bodyPr>
            <a:noAutofit/>
          </a:bodyPr>
          <a:lstStyle/>
          <a:p>
            <a:pPr algn="l" rtl="0">
              <a:buNone/>
            </a:pPr>
            <a:r>
              <a:rPr lang="en-US" sz="2800" b="1" dirty="0" smtClean="0"/>
              <a:t>3. </a:t>
            </a:r>
            <a:r>
              <a:rPr lang="en-US" sz="2800" b="1" dirty="0" err="1" smtClean="0"/>
              <a:t>Cholecystectomy</a:t>
            </a:r>
            <a:endParaRPr lang="en-US" sz="2800" b="1" dirty="0"/>
          </a:p>
          <a:p>
            <a:pPr algn="l" rtl="0">
              <a:buNone/>
            </a:pPr>
            <a:r>
              <a:rPr lang="en-US" sz="2400" b="1" i="1" dirty="0"/>
              <a:t>Traditional “Open” Cholecystectomy</a:t>
            </a:r>
            <a:endParaRPr lang="en-US" sz="2400" dirty="0"/>
          </a:p>
          <a:p>
            <a:pPr algn="l" rtl="0">
              <a:buNone/>
            </a:pPr>
            <a:r>
              <a:rPr lang="en-US" sz="2400" dirty="0"/>
              <a:t>Before cholecystectomy, the patency of the common bile duct must be confirmed. If performed as part of management of a gallbladder </a:t>
            </a:r>
            <a:r>
              <a:rPr lang="en-US" sz="2400" dirty="0" err="1"/>
              <a:t>mucocele</a:t>
            </a:r>
            <a:r>
              <a:rPr lang="en-US" sz="2400" dirty="0"/>
              <a:t>, flushing the common bile duct to ensure that all gelatinous bile is removed from the common</a:t>
            </a:r>
          </a:p>
          <a:p>
            <a:pPr algn="l" rtl="0"/>
            <a:endParaRPr lang="en-US" sz="2000" b="1" dirty="0" smtClean="0"/>
          </a:p>
        </p:txBody>
      </p:sp>
      <p:sp>
        <p:nvSpPr>
          <p:cNvPr id="8" name="Content Placeholder 2"/>
          <p:cNvSpPr txBox="1">
            <a:spLocks/>
          </p:cNvSpPr>
          <p:nvPr/>
        </p:nvSpPr>
        <p:spPr>
          <a:xfrm>
            <a:off x="-32" y="5620208"/>
            <a:ext cx="5392620" cy="666312"/>
          </a:xfrm>
          <a:prstGeom prst="rect">
            <a:avLst/>
          </a:prstGeom>
        </p:spPr>
        <p:txBody>
          <a:bodyPr vert="horz" lIns="91440" tIns="45720" rIns="91440" bIns="45720" rtlCol="1">
            <a:normAutofit fontScale="92500"/>
          </a:body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1" i="1" strike="noStrike" kern="1200" cap="none" spc="0" normalizeH="0" baseline="0" noProof="0" dirty="0" smtClean="0">
                <a:ln>
                  <a:noFill/>
                </a:ln>
                <a:solidFill>
                  <a:schemeClr val="tx1"/>
                </a:solidFill>
                <a:effectLst/>
                <a:uLnTx/>
                <a:uFillTx/>
                <a:latin typeface="+mn-lt"/>
                <a:ea typeface="+mn-ea"/>
                <a:cs typeface="+mn-cs"/>
              </a:rPr>
              <a:t>4. Laparoscopic </a:t>
            </a:r>
            <a:r>
              <a:rPr kumimoji="0" lang="en-US" sz="3200" b="1" i="1" strike="noStrike" kern="1200" cap="none" spc="0" normalizeH="0" baseline="0" noProof="0" dirty="0" err="1" smtClean="0">
                <a:ln>
                  <a:noFill/>
                </a:ln>
                <a:solidFill>
                  <a:schemeClr val="tx1"/>
                </a:solidFill>
                <a:effectLst/>
                <a:uLnTx/>
                <a:uFillTx/>
                <a:latin typeface="+mn-lt"/>
                <a:ea typeface="+mn-ea"/>
                <a:cs typeface="+mn-cs"/>
              </a:rPr>
              <a:t>Cholecystectomy</a:t>
            </a:r>
            <a:endParaRPr kumimoji="0" lang="en-US" sz="3200" b="0" i="0"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1"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fa-IR" sz="3200" b="0" i="0" strike="noStrike" kern="1200" cap="none" spc="0" normalizeH="0" baseline="0" noProof="0" dirty="0">
              <a:ln>
                <a:noFill/>
              </a:ln>
              <a:solidFill>
                <a:schemeClr val="tx1"/>
              </a:solidFill>
              <a:effectLst/>
              <a:uLnTx/>
              <a:uFillTx/>
              <a:latin typeface="+mn-lt"/>
              <a:ea typeface="+mn-ea"/>
              <a:cs typeface="+mn-cs"/>
            </a:endParaRPr>
          </a:p>
        </p:txBody>
      </p:sp>
      <p:pic>
        <p:nvPicPr>
          <p:cNvPr id="9" name="Picture 2" descr="F:\محاضضرات\liver and billiary system\New folder\bbmaxresdefault.jpg"/>
          <p:cNvPicPr>
            <a:picLocks noChangeAspect="1" noChangeArrowheads="1"/>
          </p:cNvPicPr>
          <p:nvPr/>
        </p:nvPicPr>
        <p:blipFill rotWithShape="1">
          <a:blip r:embed="rId4">
            <a:extLst>
              <a:ext uri="{28A0092B-C50C-407E-A947-70E740481C1C}">
                <a14:useLocalDpi xmlns:a14="http://schemas.microsoft.com/office/drawing/2010/main" xmlns="" val="0"/>
              </a:ext>
            </a:extLst>
          </a:blip>
          <a:srcRect l="11594" t="80" r="16232" b="13398"/>
          <a:stretch/>
        </p:blipFill>
        <p:spPr bwMode="auto">
          <a:xfrm>
            <a:off x="6495525" y="5072074"/>
            <a:ext cx="2648475" cy="178592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882172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3"/>
            <a:ext cx="7215206" cy="3000395"/>
          </a:xfrm>
        </p:spPr>
        <p:txBody>
          <a:bodyPr>
            <a:noAutofit/>
          </a:bodyPr>
          <a:lstStyle/>
          <a:p>
            <a:pPr algn="l" rtl="0">
              <a:buNone/>
            </a:pPr>
            <a:r>
              <a:rPr lang="en-US" b="1" dirty="0" smtClean="0"/>
              <a:t>5. </a:t>
            </a:r>
            <a:r>
              <a:rPr lang="en-US" b="1" dirty="0" err="1" smtClean="0"/>
              <a:t>Cholecystoenterostomy</a:t>
            </a:r>
            <a:endParaRPr lang="en-US" b="1" dirty="0"/>
          </a:p>
          <a:p>
            <a:pPr algn="l" rtl="0">
              <a:buNone/>
            </a:pPr>
            <a:endParaRPr lang="en-US" sz="2400" dirty="0" smtClean="0"/>
          </a:p>
          <a:p>
            <a:pPr algn="l" rtl="0">
              <a:buNone/>
            </a:pPr>
            <a:r>
              <a:rPr lang="en-US" sz="2400" dirty="0" err="1" smtClean="0"/>
              <a:t>Cholecystoduodenostomy</a:t>
            </a:r>
            <a:r>
              <a:rPr lang="en-US" sz="2400" dirty="0" smtClean="0"/>
              <a:t> and </a:t>
            </a:r>
            <a:r>
              <a:rPr lang="en-US" sz="2400" dirty="0" err="1" smtClean="0"/>
              <a:t>cholecystojejunostomy</a:t>
            </a:r>
            <a:r>
              <a:rPr lang="en-US" sz="2400" dirty="0" smtClean="0"/>
              <a:t> </a:t>
            </a:r>
            <a:r>
              <a:rPr lang="en-US" sz="2400" dirty="0"/>
              <a:t>are the most common techniques used to reroute the biliary system in dogs and cats </a:t>
            </a:r>
            <a:r>
              <a:rPr lang="en-US" sz="2400" u="sng" dirty="0"/>
              <a:t>because the common bile duct is usually too small and friable to permit </a:t>
            </a:r>
            <a:r>
              <a:rPr lang="en-US" sz="2400" u="sng" dirty="0" err="1"/>
              <a:t>choledochoduodenostomy</a:t>
            </a:r>
            <a:r>
              <a:rPr lang="en-US" sz="2400" u="sng" dirty="0"/>
              <a:t>. </a:t>
            </a:r>
            <a:endParaRPr lang="en-US" sz="2400" u="sng" dirty="0" smtClean="0"/>
          </a:p>
          <a:p>
            <a:pPr algn="l" rtl="0"/>
            <a:endParaRPr lang="en-US" sz="2400" dirty="0"/>
          </a:p>
          <a:p>
            <a:pPr algn="l"/>
            <a:endParaRPr lang="fa-IR" sz="2400" dirty="0"/>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215206" y="116632"/>
            <a:ext cx="1884771" cy="316949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 name="Picture 2" descr="F:\محاضضرات\liver and billiary system\New folder\loadBinary.aspx.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214942" y="4188242"/>
            <a:ext cx="2101415" cy="2669782"/>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3" descr="F:\محاضضرات\liver and billiary system\New folder\3-s2.0-B9780323340625001436-f036b-003-9780323340625.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7468949" y="4495126"/>
            <a:ext cx="1675051" cy="2362874"/>
          </a:xfrm>
          <a:prstGeom prst="rect">
            <a:avLst/>
          </a:prstGeom>
          <a:noFill/>
          <a:extLst>
            <a:ext uri="{909E8E84-426E-40DD-AFC4-6F175D3DCCD1}">
              <a14:hiddenFill xmlns:a14="http://schemas.microsoft.com/office/drawing/2010/main" xmlns="">
                <a:solidFill>
                  <a:srgbClr val="FFFFFF"/>
                </a:solidFill>
              </a14:hiddenFill>
            </a:ext>
          </a:extLst>
        </p:spPr>
      </p:pic>
      <p:sp>
        <p:nvSpPr>
          <p:cNvPr id="6" name="Content Placeholder 2"/>
          <p:cNvSpPr txBox="1">
            <a:spLocks/>
          </p:cNvSpPr>
          <p:nvPr/>
        </p:nvSpPr>
        <p:spPr>
          <a:xfrm>
            <a:off x="-46856" y="3119308"/>
            <a:ext cx="5833302" cy="2524270"/>
          </a:xfrm>
          <a:prstGeom prst="rect">
            <a:avLst/>
          </a:prstGeom>
        </p:spPr>
        <p:txBody>
          <a:bodyPr vert="horz" lIns="91440" tIns="45720" rIns="91440" bIns="45720" rtlCol="1">
            <a:normAutofit fontScale="70000" lnSpcReduction="20000"/>
          </a:body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5100" b="1" i="0" strike="noStrike" kern="1200" cap="none" spc="0" normalizeH="0" baseline="0" noProof="0" dirty="0" smtClean="0">
                <a:ln>
                  <a:noFill/>
                </a:ln>
                <a:solidFill>
                  <a:schemeClr val="tx1"/>
                </a:solidFill>
                <a:effectLst/>
                <a:uLnTx/>
                <a:uFillTx/>
                <a:latin typeface="+mn-lt"/>
                <a:ea typeface="+mn-ea"/>
                <a:cs typeface="+mn-cs"/>
              </a:rPr>
              <a:t>6. </a:t>
            </a:r>
            <a:r>
              <a:rPr kumimoji="0" lang="en-US" sz="5100" b="1" i="0" strike="noStrike" kern="1200" cap="none" spc="0" normalizeH="0" baseline="0" noProof="0" dirty="0" err="1" smtClean="0">
                <a:ln>
                  <a:noFill/>
                </a:ln>
                <a:solidFill>
                  <a:schemeClr val="tx1"/>
                </a:solidFill>
                <a:effectLst/>
                <a:uLnTx/>
                <a:uFillTx/>
                <a:latin typeface="+mn-lt"/>
                <a:ea typeface="+mn-ea"/>
                <a:cs typeface="+mn-cs"/>
              </a:rPr>
              <a:t>Choledochotomy</a:t>
            </a:r>
            <a:endParaRPr kumimoji="0" lang="en-US" sz="5800" b="1" i="0"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0" i="0"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0" i="0" strike="noStrike" kern="1200" cap="none" spc="0" normalizeH="0" baseline="0" noProof="0" dirty="0" err="1" smtClean="0">
                <a:ln>
                  <a:noFill/>
                </a:ln>
                <a:solidFill>
                  <a:schemeClr val="tx1"/>
                </a:solidFill>
                <a:effectLst/>
                <a:uLnTx/>
                <a:uFillTx/>
                <a:latin typeface="+mn-lt"/>
                <a:ea typeface="+mn-ea"/>
                <a:cs typeface="+mn-cs"/>
              </a:rPr>
              <a:t>Choledochotomy</a:t>
            </a:r>
            <a:r>
              <a:rPr kumimoji="0" lang="en-US" sz="3200" b="0" i="0" strike="noStrike" kern="1200" cap="none" spc="0" normalizeH="0" baseline="0" noProof="0" dirty="0" smtClean="0">
                <a:ln>
                  <a:noFill/>
                </a:ln>
                <a:solidFill>
                  <a:schemeClr val="tx1"/>
                </a:solidFill>
                <a:effectLst/>
                <a:uLnTx/>
                <a:uFillTx/>
                <a:latin typeface="+mn-lt"/>
                <a:ea typeface="+mn-ea"/>
                <a:cs typeface="+mn-cs"/>
              </a:rPr>
              <a:t> is ideally avoided if there is an alternative because dehiscence is possible because of the thin-walled and often friable nature of the common bile duct in dogs and cats</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3200" b="0" i="0"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1"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fa-IR" sz="3200" b="0" i="0"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xmlns="" val="951644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60648"/>
            <a:ext cx="5786446" cy="1811030"/>
          </a:xfrm>
        </p:spPr>
        <p:txBody>
          <a:bodyPr>
            <a:normAutofit fontScale="70000" lnSpcReduction="20000"/>
          </a:bodyPr>
          <a:lstStyle/>
          <a:p>
            <a:pPr marL="0" indent="0" algn="l" rtl="0">
              <a:buNone/>
            </a:pPr>
            <a:r>
              <a:rPr lang="en-AU" sz="4600" b="1" dirty="0" smtClean="0"/>
              <a:t>7. Sphincter-Altering </a:t>
            </a:r>
            <a:r>
              <a:rPr lang="en-AU" sz="4600" b="1" dirty="0"/>
              <a:t>Procedures</a:t>
            </a:r>
          </a:p>
          <a:p>
            <a:pPr algn="l" rtl="0"/>
            <a:r>
              <a:rPr lang="en-US" u="sng" dirty="0"/>
              <a:t>Occasionally, a </a:t>
            </a:r>
            <a:r>
              <a:rPr lang="en-US" u="sng" dirty="0" err="1"/>
              <a:t>cholelith</a:t>
            </a:r>
            <a:r>
              <a:rPr lang="en-US" u="sng" dirty="0"/>
              <a:t> lodged in the terminal common </a:t>
            </a:r>
            <a:r>
              <a:rPr lang="en-US" u="sng" dirty="0" smtClean="0"/>
              <a:t>bile duct </a:t>
            </a:r>
            <a:r>
              <a:rPr lang="en-US" u="sng" dirty="0"/>
              <a:t>adjacent to the major duodenal papilla can be </a:t>
            </a:r>
            <a:r>
              <a:rPr lang="en-US" u="sng" dirty="0" smtClean="0"/>
              <a:t>removed by </a:t>
            </a:r>
            <a:r>
              <a:rPr lang="en-US" u="sng" dirty="0" err="1"/>
              <a:t>sphincterotomy</a:t>
            </a:r>
            <a:r>
              <a:rPr lang="en-US" dirty="0"/>
              <a:t>. </a:t>
            </a:r>
            <a:endParaRPr lang="en-US" dirty="0" smtClean="0"/>
          </a:p>
          <a:p>
            <a:pPr algn="l" rtl="0">
              <a:buNone/>
            </a:pPr>
            <a:endParaRPr lang="en-US" dirty="0"/>
          </a:p>
        </p:txBody>
      </p:sp>
      <p:pic>
        <p:nvPicPr>
          <p:cNvPr id="13314"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2307" t="10656" r="43327" b="38730"/>
          <a:stretch/>
        </p:blipFill>
        <p:spPr bwMode="auto">
          <a:xfrm>
            <a:off x="7786710" y="357165"/>
            <a:ext cx="1357290" cy="174321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3315" name="Picture 3" descr="F:\محاضضرات\liver and billiary system\New folder\hh.jpg"/>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2285" t="24177" r="29150" b="22632"/>
          <a:stretch/>
        </p:blipFill>
        <p:spPr bwMode="auto">
          <a:xfrm>
            <a:off x="5546155" y="428604"/>
            <a:ext cx="2240555" cy="164307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926088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908" y="500042"/>
            <a:ext cx="5900750" cy="703282"/>
          </a:xfrm>
        </p:spPr>
        <p:txBody>
          <a:bodyPr>
            <a:normAutofit/>
          </a:bodyPr>
          <a:lstStyle/>
          <a:p>
            <a:pPr rtl="0"/>
            <a:r>
              <a:rPr lang="en-US" sz="3200" b="1" dirty="0" smtClean="0"/>
              <a:t>1. Traumatic </a:t>
            </a:r>
            <a:r>
              <a:rPr lang="en-US" sz="3200" b="1" dirty="0"/>
              <a:t>Biliary Tract </a:t>
            </a:r>
            <a:r>
              <a:rPr lang="en-US" sz="3200" b="1" dirty="0" smtClean="0"/>
              <a:t>Rupture</a:t>
            </a:r>
            <a:endParaRPr lang="fa-IR" sz="3200" b="1" dirty="0"/>
          </a:p>
        </p:txBody>
      </p:sp>
      <p:sp>
        <p:nvSpPr>
          <p:cNvPr id="3" name="Content Placeholder 2"/>
          <p:cNvSpPr>
            <a:spLocks noGrp="1"/>
          </p:cNvSpPr>
          <p:nvPr>
            <p:ph idx="1"/>
          </p:nvPr>
        </p:nvSpPr>
        <p:spPr>
          <a:xfrm>
            <a:off x="0" y="1340768"/>
            <a:ext cx="6000760" cy="4785395"/>
          </a:xfrm>
        </p:spPr>
        <p:txBody>
          <a:bodyPr>
            <a:normAutofit fontScale="77500" lnSpcReduction="20000"/>
          </a:bodyPr>
          <a:lstStyle/>
          <a:p>
            <a:pPr marL="0" indent="0" algn="l" rtl="0">
              <a:buNone/>
            </a:pPr>
            <a:r>
              <a:rPr lang="en-US" dirty="0"/>
              <a:t> </a:t>
            </a:r>
          </a:p>
          <a:p>
            <a:pPr algn="l" rtl="0"/>
            <a:r>
              <a:rPr lang="en-US" dirty="0"/>
              <a:t>The </a:t>
            </a:r>
            <a:r>
              <a:rPr lang="en-US" u="sng" dirty="0"/>
              <a:t>most frequent cause </a:t>
            </a:r>
            <a:r>
              <a:rPr lang="en-US" dirty="0"/>
              <a:t>of injury to the </a:t>
            </a:r>
            <a:r>
              <a:rPr lang="en-US" dirty="0" err="1"/>
              <a:t>extrahepatic</a:t>
            </a:r>
            <a:r>
              <a:rPr lang="en-US" dirty="0"/>
              <a:t> biliary tract is </a:t>
            </a:r>
            <a:r>
              <a:rPr lang="en-US" u="sng" dirty="0"/>
              <a:t>blunt abdominal trauma </a:t>
            </a:r>
            <a:r>
              <a:rPr lang="en-US" dirty="0" smtClean="0"/>
              <a:t>after:</a:t>
            </a:r>
          </a:p>
          <a:p>
            <a:pPr marL="0" indent="0" algn="l" rtl="0">
              <a:buNone/>
            </a:pPr>
            <a:endParaRPr lang="en-US" dirty="0" smtClean="0"/>
          </a:p>
          <a:p>
            <a:pPr marL="0" indent="0" algn="l" rtl="0">
              <a:buNone/>
            </a:pPr>
            <a:r>
              <a:rPr lang="en-US" dirty="0" smtClean="0"/>
              <a:t> </a:t>
            </a:r>
            <a:r>
              <a:rPr lang="en-US" dirty="0"/>
              <a:t>a motor vehicle accident; penetrating wounds from gunshot, stab, or bite injuries have also been reported</a:t>
            </a:r>
            <a:r>
              <a:rPr lang="en-US" dirty="0" smtClean="0"/>
              <a:t>.</a:t>
            </a:r>
          </a:p>
          <a:p>
            <a:pPr algn="l" rtl="0"/>
            <a:endParaRPr lang="en-US" u="sng" dirty="0" smtClean="0"/>
          </a:p>
          <a:p>
            <a:pPr algn="l" rtl="0"/>
            <a:r>
              <a:rPr lang="en-US" u="sng" dirty="0" smtClean="0"/>
              <a:t>Iatrogenic injury, </a:t>
            </a:r>
            <a:r>
              <a:rPr lang="en-US" dirty="0" smtClean="0"/>
              <a:t>postoperative </a:t>
            </a:r>
            <a:r>
              <a:rPr lang="en-US" dirty="0"/>
              <a:t>leakage from a </a:t>
            </a:r>
            <a:r>
              <a:rPr lang="en-US" dirty="0" err="1"/>
              <a:t>cholecystotomy</a:t>
            </a:r>
            <a:r>
              <a:rPr lang="en-US" dirty="0"/>
              <a:t>, cholecystectomy, </a:t>
            </a:r>
            <a:r>
              <a:rPr lang="en-US" dirty="0" smtClean="0"/>
              <a:t>or laceration </a:t>
            </a:r>
            <a:r>
              <a:rPr lang="en-US" dirty="0"/>
              <a:t>of the common bile duct can also </a:t>
            </a:r>
            <a:r>
              <a:rPr lang="en-US" u="sng" dirty="0"/>
              <a:t>result in leakage and subsequent bile peritonitis.</a:t>
            </a:r>
          </a:p>
          <a:p>
            <a:pPr algn="l" rtl="0"/>
            <a:endParaRPr lang="fa-IR" dirty="0"/>
          </a:p>
        </p:txBody>
      </p:sp>
      <p:pic>
        <p:nvPicPr>
          <p:cNvPr id="8194" name="Picture 2" descr="نتيجة بحث الصور عن Traumatic Biliary Tract Rupture"/>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796136" y="1196753"/>
            <a:ext cx="3200736" cy="2620162"/>
          </a:xfrm>
          <a:prstGeom prst="rect">
            <a:avLst/>
          </a:prstGeom>
          <a:noFill/>
          <a:extLst>
            <a:ext uri="{909E8E84-426E-40DD-AFC4-6F175D3DCCD1}">
              <a14:hiddenFill xmlns:a14="http://schemas.microsoft.com/office/drawing/2010/main" xmlns="">
                <a:solidFill>
                  <a:srgbClr val="FFFFFF"/>
                </a:solidFill>
              </a14:hiddenFill>
            </a:ext>
          </a:extLst>
        </p:spPr>
      </p:pic>
      <p:pic>
        <p:nvPicPr>
          <p:cNvPr id="8196" name="Picture 4" descr="نتيجة بحث الصور عن Traumatic Biliary Tract Ruptur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56176" y="4149080"/>
            <a:ext cx="2704148" cy="1719708"/>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itle 1"/>
          <p:cNvSpPr txBox="1">
            <a:spLocks/>
          </p:cNvSpPr>
          <p:nvPr/>
        </p:nvSpPr>
        <p:spPr>
          <a:xfrm>
            <a:off x="-71470" y="-24"/>
            <a:ext cx="3757610" cy="725470"/>
          </a:xfrm>
          <a:prstGeom prst="rect">
            <a:avLst/>
          </a:prstGeom>
        </p:spPr>
        <p:txBody>
          <a:bodyPr vert="horz" lIns="91440" tIns="45720" rIns="91440" bIns="45720" rtlCol="1" anchor="ct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chemeClr val="tx1"/>
                </a:solidFill>
                <a:effectLst/>
                <a:uLnTx/>
                <a:uFillTx/>
                <a:latin typeface="+mj-lt"/>
                <a:ea typeface="+mj-ea"/>
                <a:cs typeface="+mj-cs"/>
              </a:rPr>
              <a:t>SPECIFIC DISEASES</a:t>
            </a:r>
            <a:endParaRPr kumimoji="0" lang="fa-IR" sz="2800" b="1"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xmlns="" val="4285695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28604"/>
            <a:ext cx="6357950" cy="6072230"/>
          </a:xfrm>
        </p:spPr>
        <p:txBody>
          <a:bodyPr>
            <a:noAutofit/>
          </a:bodyPr>
          <a:lstStyle/>
          <a:p>
            <a:pPr marL="0" indent="0" algn="l" rtl="0">
              <a:buNone/>
            </a:pPr>
            <a:endParaRPr lang="en-US" sz="2400" dirty="0"/>
          </a:p>
          <a:p>
            <a:pPr algn="l" rtl="0"/>
            <a:r>
              <a:rPr lang="en-US" sz="2400" u="sng" dirty="0"/>
              <a:t>When leakage occurs as a result of blunt trauma, location of the perforation is almost always within </a:t>
            </a:r>
            <a:r>
              <a:rPr lang="en-US" sz="2400" i="1" u="sng" dirty="0"/>
              <a:t>the common </a:t>
            </a:r>
            <a:r>
              <a:rPr lang="en-US" sz="2400" i="1" u="sng" dirty="0" smtClean="0"/>
              <a:t>bile duct </a:t>
            </a:r>
            <a:r>
              <a:rPr lang="en-US" sz="2400" u="sng" dirty="0"/>
              <a:t>or hepatic ducts</a:t>
            </a:r>
            <a:r>
              <a:rPr lang="en-US" sz="2400" dirty="0"/>
              <a:t>; rarely, leakage from the gallbladder has been reported.</a:t>
            </a:r>
          </a:p>
          <a:p>
            <a:pPr marL="0" indent="0" algn="l" rtl="0">
              <a:buNone/>
            </a:pPr>
            <a:endParaRPr lang="en-US" sz="2400" dirty="0"/>
          </a:p>
          <a:p>
            <a:pPr algn="l" rtl="0"/>
            <a:r>
              <a:rPr lang="en-US" sz="2400" dirty="0"/>
              <a:t>Tears or transections are usually located within the body of the </a:t>
            </a:r>
            <a:r>
              <a:rPr lang="en-US" sz="2400" i="1" u="sng" dirty="0"/>
              <a:t>common bile duct </a:t>
            </a:r>
            <a:r>
              <a:rPr lang="en-US" sz="2400" dirty="0"/>
              <a:t>or, less commonly, the cystic duct. </a:t>
            </a:r>
            <a:endParaRPr lang="en-US" sz="2400" dirty="0" smtClean="0"/>
          </a:p>
          <a:p>
            <a:pPr algn="l" rtl="0"/>
            <a:endParaRPr lang="en-US" sz="2400" dirty="0"/>
          </a:p>
          <a:p>
            <a:pPr algn="l" rtl="0"/>
            <a:r>
              <a:rPr lang="en-US" sz="2400" dirty="0" smtClean="0"/>
              <a:t>Avulsion </a:t>
            </a:r>
            <a:r>
              <a:rPr lang="en-US" sz="2400" dirty="0"/>
              <a:t>injuries of </a:t>
            </a:r>
            <a:r>
              <a:rPr lang="en-US" sz="2400" i="1" u="sng" dirty="0"/>
              <a:t>the common bile duct </a:t>
            </a:r>
            <a:r>
              <a:rPr lang="en-US" sz="2400" dirty="0"/>
              <a:t>from the duodenum or avulsions of hepatic ducts from the common bile duct are also common</a:t>
            </a:r>
          </a:p>
          <a:p>
            <a:pPr algn="l"/>
            <a:endParaRPr lang="fa-IR" sz="2400" dirty="0"/>
          </a:p>
        </p:txBody>
      </p:sp>
      <p:pic>
        <p:nvPicPr>
          <p:cNvPr id="9218" name="Picture 2" descr="نتيجة بحث الصور عن the common bile duct"/>
          <p:cNvPicPr>
            <a:picLocks noChangeAspect="1" noChangeArrowheads="1"/>
          </p:cNvPicPr>
          <p:nvPr/>
        </p:nvPicPr>
        <p:blipFill rotWithShape="1">
          <a:blip r:embed="rId2">
            <a:extLst>
              <a:ext uri="{28A0092B-C50C-407E-A947-70E740481C1C}">
                <a14:useLocalDpi xmlns:a14="http://schemas.microsoft.com/office/drawing/2010/main" xmlns="" val="0"/>
              </a:ext>
            </a:extLst>
          </a:blip>
          <a:srcRect r="36501"/>
          <a:stretch/>
        </p:blipFill>
        <p:spPr bwMode="auto">
          <a:xfrm>
            <a:off x="6525239" y="2786058"/>
            <a:ext cx="2420820" cy="333453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829822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908" y="71414"/>
            <a:ext cx="6115064" cy="582594"/>
          </a:xfrm>
        </p:spPr>
        <p:txBody>
          <a:bodyPr>
            <a:normAutofit fontScale="90000"/>
          </a:bodyPr>
          <a:lstStyle/>
          <a:p>
            <a:r>
              <a:rPr lang="en-US" sz="3600" b="1" dirty="0" smtClean="0"/>
              <a:t>2. </a:t>
            </a:r>
            <a:r>
              <a:rPr lang="en-US" sz="3600" b="1" dirty="0" err="1" smtClean="0"/>
              <a:t>Extrahepatic</a:t>
            </a:r>
            <a:r>
              <a:rPr lang="en-US" sz="3600" b="1" dirty="0" smtClean="0"/>
              <a:t> </a:t>
            </a:r>
            <a:r>
              <a:rPr lang="en-US" sz="3600" b="1" dirty="0"/>
              <a:t>Biliary </a:t>
            </a:r>
            <a:r>
              <a:rPr lang="en-US" sz="3600" b="1" dirty="0" smtClean="0"/>
              <a:t>Obstruction</a:t>
            </a:r>
            <a:endParaRPr lang="fa-IR" sz="3600" b="1" dirty="0"/>
          </a:p>
        </p:txBody>
      </p:sp>
      <p:sp>
        <p:nvSpPr>
          <p:cNvPr id="3" name="Content Placeholder 2"/>
          <p:cNvSpPr>
            <a:spLocks noGrp="1"/>
          </p:cNvSpPr>
          <p:nvPr>
            <p:ph idx="1"/>
          </p:nvPr>
        </p:nvSpPr>
        <p:spPr>
          <a:xfrm>
            <a:off x="-214346" y="785794"/>
            <a:ext cx="9358346" cy="1756792"/>
          </a:xfrm>
        </p:spPr>
        <p:txBody>
          <a:bodyPr>
            <a:normAutofit/>
          </a:bodyPr>
          <a:lstStyle/>
          <a:p>
            <a:pPr algn="l" rtl="0"/>
            <a:r>
              <a:rPr lang="en-US" sz="2800" dirty="0"/>
              <a:t>The most common causes of </a:t>
            </a:r>
            <a:r>
              <a:rPr lang="en-US" sz="2800" dirty="0" err="1"/>
              <a:t>extrahepatic</a:t>
            </a:r>
            <a:r>
              <a:rPr lang="en-US" sz="2800" dirty="0"/>
              <a:t> biliary obstruction in dogs include pancreatitis, </a:t>
            </a:r>
            <a:r>
              <a:rPr lang="en-US" sz="2800" dirty="0" err="1"/>
              <a:t>neoplasia</a:t>
            </a:r>
            <a:r>
              <a:rPr lang="en-US" sz="2800" dirty="0"/>
              <a:t>, gallbladder </a:t>
            </a:r>
            <a:r>
              <a:rPr lang="en-US" sz="2800" dirty="0" err="1"/>
              <a:t>mucoceles</a:t>
            </a:r>
            <a:r>
              <a:rPr lang="en-US" sz="2800" dirty="0"/>
              <a:t>, cholangitis, and </a:t>
            </a:r>
            <a:r>
              <a:rPr lang="en-US" sz="2800" dirty="0" err="1"/>
              <a:t>cholelithiasis</a:t>
            </a:r>
            <a:r>
              <a:rPr lang="en-US" sz="2800" dirty="0" smtClean="0"/>
              <a:t>. </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572000" y="2786058"/>
            <a:ext cx="4120927" cy="308915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Rectangle 3"/>
          <p:cNvSpPr/>
          <p:nvPr/>
        </p:nvSpPr>
        <p:spPr>
          <a:xfrm>
            <a:off x="0" y="2928934"/>
            <a:ext cx="4427984" cy="3416320"/>
          </a:xfrm>
          <a:prstGeom prst="rect">
            <a:avLst/>
          </a:prstGeom>
        </p:spPr>
        <p:txBody>
          <a:bodyPr wrap="square">
            <a:spAutoFit/>
          </a:bodyPr>
          <a:lstStyle/>
          <a:p>
            <a:pPr algn="l" rtl="0"/>
            <a:r>
              <a:rPr lang="en-US" sz="2400" dirty="0" smtClean="0"/>
              <a:t>Case: Severely </a:t>
            </a:r>
            <a:r>
              <a:rPr lang="en-US" sz="2400" dirty="0"/>
              <a:t>icteric tissues can be seen in this cat </a:t>
            </a:r>
            <a:r>
              <a:rPr lang="en-US" sz="2400" dirty="0" smtClean="0"/>
              <a:t>with </a:t>
            </a:r>
            <a:r>
              <a:rPr lang="en-US" sz="2400" dirty="0" err="1" smtClean="0"/>
              <a:t>extrahepatic</a:t>
            </a:r>
            <a:r>
              <a:rPr lang="en-US" sz="2400" dirty="0" smtClean="0"/>
              <a:t> </a:t>
            </a:r>
            <a:r>
              <a:rPr lang="en-US" sz="2400" dirty="0"/>
              <a:t>biliary tract obstruction. Severe distention of </a:t>
            </a:r>
            <a:r>
              <a:rPr lang="en-US" sz="2400" dirty="0" smtClean="0"/>
              <a:t>the entire </a:t>
            </a:r>
            <a:r>
              <a:rPr lang="en-US" sz="2400" dirty="0" err="1" smtClean="0"/>
              <a:t>extrahepatic</a:t>
            </a:r>
            <a:r>
              <a:rPr lang="en-US" sz="2400" dirty="0"/>
              <a:t> </a:t>
            </a:r>
            <a:r>
              <a:rPr lang="en-US" sz="2400" dirty="0" smtClean="0"/>
              <a:t>biliary </a:t>
            </a:r>
            <a:r>
              <a:rPr lang="en-US" sz="2400" dirty="0"/>
              <a:t>tract is present, and the dark outline </a:t>
            </a:r>
            <a:r>
              <a:rPr lang="en-US" sz="2400" dirty="0" smtClean="0"/>
              <a:t>of a </a:t>
            </a:r>
            <a:r>
              <a:rPr lang="en-US" sz="2400" dirty="0" err="1"/>
              <a:t>cholelith</a:t>
            </a:r>
            <a:r>
              <a:rPr lang="en-US" sz="2400" dirty="0"/>
              <a:t> can be seen lodged in the </a:t>
            </a:r>
            <a:r>
              <a:rPr lang="en-US" sz="2400" dirty="0" smtClean="0"/>
              <a:t>distal common </a:t>
            </a:r>
            <a:r>
              <a:rPr lang="en-US" sz="2400" dirty="0"/>
              <a:t>bile duct</a:t>
            </a:r>
            <a:endParaRPr lang="fa-IR" sz="2400" dirty="0"/>
          </a:p>
        </p:txBody>
      </p:sp>
    </p:spTree>
    <p:extLst>
      <p:ext uri="{BB962C8B-B14F-4D97-AF65-F5344CB8AC3E}">
        <p14:creationId xmlns:p14="http://schemas.microsoft.com/office/powerpoint/2010/main" xmlns="" val="4285695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640"/>
            <a:ext cx="3275856" cy="555104"/>
          </a:xfrm>
        </p:spPr>
        <p:txBody>
          <a:bodyPr>
            <a:noAutofit/>
          </a:bodyPr>
          <a:lstStyle/>
          <a:p>
            <a:r>
              <a:rPr lang="en-US" sz="3200" b="1" dirty="0" smtClean="0"/>
              <a:t>3. Bile Peritonitis</a:t>
            </a:r>
            <a:endParaRPr lang="fa-IR" sz="3200" b="1" dirty="0"/>
          </a:p>
        </p:txBody>
      </p:sp>
      <p:sp>
        <p:nvSpPr>
          <p:cNvPr id="3" name="Content Placeholder 2"/>
          <p:cNvSpPr>
            <a:spLocks noGrp="1"/>
          </p:cNvSpPr>
          <p:nvPr>
            <p:ph idx="1"/>
          </p:nvPr>
        </p:nvSpPr>
        <p:spPr>
          <a:xfrm>
            <a:off x="107504" y="692696"/>
            <a:ext cx="8750776" cy="3736436"/>
          </a:xfrm>
        </p:spPr>
        <p:txBody>
          <a:bodyPr>
            <a:normAutofit fontScale="70000" lnSpcReduction="20000"/>
          </a:bodyPr>
          <a:lstStyle/>
          <a:p>
            <a:pPr algn="l" rtl="0"/>
            <a:r>
              <a:rPr lang="en-US" dirty="0" smtClean="0"/>
              <a:t>The most common underlying causes of bile peritonitis in dogs are trauma, necrotizing </a:t>
            </a:r>
            <a:r>
              <a:rPr lang="en-US" dirty="0" err="1" smtClean="0"/>
              <a:t>cholecystitis</a:t>
            </a:r>
            <a:r>
              <a:rPr lang="en-US" dirty="0" smtClean="0"/>
              <a:t>, and ruptured gallbladder </a:t>
            </a:r>
            <a:r>
              <a:rPr lang="en-US" dirty="0" err="1" smtClean="0"/>
              <a:t>mucoceles</a:t>
            </a:r>
            <a:r>
              <a:rPr lang="en-US" dirty="0" smtClean="0"/>
              <a:t>. </a:t>
            </a:r>
          </a:p>
          <a:p>
            <a:pPr algn="l" rtl="0"/>
            <a:endParaRPr lang="en-US" dirty="0" smtClean="0"/>
          </a:p>
          <a:p>
            <a:pPr algn="l" rtl="0"/>
            <a:r>
              <a:rPr lang="en-US" dirty="0" smtClean="0"/>
              <a:t>In cats, bile peritonitis is very rare but is usually associated with trauma. </a:t>
            </a:r>
          </a:p>
          <a:p>
            <a:pPr algn="l" rtl="0"/>
            <a:r>
              <a:rPr lang="en-US" dirty="0" smtClean="0"/>
              <a:t>The </a:t>
            </a:r>
            <a:r>
              <a:rPr lang="en-US" dirty="0"/>
              <a:t>release of bile salts into the peritoneum is principally responsible for initial pathologic changes that occur with spillage of bile into the peritoneal cavity. </a:t>
            </a:r>
            <a:endParaRPr lang="en-US" dirty="0" smtClean="0"/>
          </a:p>
          <a:p>
            <a:pPr algn="l" rtl="0"/>
            <a:endParaRPr lang="en-US" dirty="0"/>
          </a:p>
          <a:p>
            <a:pPr algn="just" rtl="0"/>
            <a:r>
              <a:rPr lang="en-US" dirty="0" smtClean="0"/>
              <a:t>Bile </a:t>
            </a:r>
            <a:r>
              <a:rPr lang="en-US" dirty="0"/>
              <a:t>salts cause inflammation, hemolysis, and tissue necrosis. Their </a:t>
            </a:r>
            <a:r>
              <a:rPr lang="en-US" dirty="0" err="1" smtClean="0"/>
              <a:t>hyperosmolality</a:t>
            </a:r>
            <a:r>
              <a:rPr lang="en-US" dirty="0"/>
              <a:t> </a:t>
            </a:r>
            <a:r>
              <a:rPr lang="en-US" dirty="0" smtClean="0"/>
              <a:t>leads </a:t>
            </a:r>
            <a:r>
              <a:rPr lang="en-US" dirty="0"/>
              <a:t>to significant fluid shifts from the vascular space into the peritoneal cavity, resulting in dehydration and eventually hypovolemic shock</a:t>
            </a:r>
            <a:endParaRPr lang="fa-IR" dirty="0"/>
          </a:p>
        </p:txBody>
      </p:sp>
      <p:pic>
        <p:nvPicPr>
          <p:cNvPr id="12290" name="Picture 2" descr="نتيجة بحث الصور عن Bile Peritonitis"/>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285852" y="4517354"/>
            <a:ext cx="3929090" cy="2224013"/>
          </a:xfrm>
          <a:prstGeom prst="rect">
            <a:avLst/>
          </a:prstGeom>
          <a:noFill/>
          <a:extLst>
            <a:ext uri="{909E8E84-426E-40DD-AFC4-6F175D3DCCD1}">
              <a14:hiddenFill xmlns:a14="http://schemas.microsoft.com/office/drawing/2010/main" xmlns="">
                <a:solidFill>
                  <a:srgbClr val="FFFFFF"/>
                </a:solidFill>
              </a14:hiddenFill>
            </a:ext>
          </a:extLst>
        </p:spPr>
      </p:pic>
      <p:pic>
        <p:nvPicPr>
          <p:cNvPr id="12292" name="Picture 4" descr="نتيجة بحث الصور عن Bile Peritonitis"/>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15558" r="14587"/>
          <a:stretch/>
        </p:blipFill>
        <p:spPr bwMode="auto">
          <a:xfrm>
            <a:off x="6858016" y="4537070"/>
            <a:ext cx="2059886" cy="22116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829822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60648"/>
            <a:ext cx="8964488" cy="1584176"/>
          </a:xfrm>
        </p:spPr>
        <p:txBody>
          <a:bodyPr>
            <a:normAutofit fontScale="70000" lnSpcReduction="20000"/>
          </a:bodyPr>
          <a:lstStyle/>
          <a:p>
            <a:pPr algn="l" rtl="0"/>
            <a:r>
              <a:rPr lang="en-US" dirty="0" smtClean="0"/>
              <a:t>Normal </a:t>
            </a:r>
            <a:r>
              <a:rPr lang="en-US" dirty="0"/>
              <a:t>canine bile is sterile</a:t>
            </a:r>
            <a:r>
              <a:rPr lang="en-US" dirty="0" smtClean="0"/>
              <a:t>; </a:t>
            </a:r>
            <a:r>
              <a:rPr lang="en-US" dirty="0"/>
              <a:t>blunt trauma–induced bile leakage is initially more likely to result in sterile peritonitis. </a:t>
            </a:r>
            <a:endParaRPr lang="en-US" dirty="0" smtClean="0"/>
          </a:p>
          <a:p>
            <a:pPr algn="l" rtl="0"/>
            <a:r>
              <a:rPr lang="en-US" dirty="0" smtClean="0"/>
              <a:t>Infection</a:t>
            </a:r>
            <a:r>
              <a:rPr lang="en-US" dirty="0"/>
              <a:t>, however, can develop as a result of ascending gastrointestinal contamination, intestinal translocation, or colonization by resident hepatic anaerobes</a:t>
            </a:r>
            <a:endParaRPr lang="fa-IR" dirty="0"/>
          </a:p>
        </p:txBody>
      </p:sp>
      <p:pic>
        <p:nvPicPr>
          <p:cNvPr id="13314" name="Picture 2" descr="نتيجة بحث الصور عن Bile Peritonitis"/>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788024" y="3501008"/>
            <a:ext cx="4308411" cy="324036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Content Placeholder 2"/>
          <p:cNvSpPr txBox="1">
            <a:spLocks/>
          </p:cNvSpPr>
          <p:nvPr/>
        </p:nvSpPr>
        <p:spPr>
          <a:xfrm>
            <a:off x="285720" y="1785926"/>
            <a:ext cx="8501122" cy="1689051"/>
          </a:xfrm>
          <a:prstGeom prst="rect">
            <a:avLst/>
          </a:prstGeom>
        </p:spPr>
        <p:txBody>
          <a:bodyPr vert="horz" lIns="91440" tIns="45720" rIns="91440" bIns="45720" rtlCol="1">
            <a:normAutofit fontScale="70000" lnSpcReduction="20000"/>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l" rtl="0"/>
            <a:endParaRPr lang="en-US" dirty="0" smtClean="0"/>
          </a:p>
          <a:p>
            <a:pPr marL="0" indent="0" algn="l" rtl="0">
              <a:buNone/>
            </a:pPr>
            <a:r>
              <a:rPr lang="en-US" u="sng" dirty="0" smtClean="0"/>
              <a:t>Bacterial infection profoundly worsens </a:t>
            </a:r>
            <a:r>
              <a:rPr lang="en-US" dirty="0" smtClean="0"/>
              <a:t>the pathology and subsequent prognosis: multiple studies have demonstrated a significantly </a:t>
            </a:r>
            <a:r>
              <a:rPr lang="en-US" u="sng" dirty="0" smtClean="0"/>
              <a:t>higher mortality rate in dogs with septic bile peritonitis compared with those with sterile effusion</a:t>
            </a:r>
            <a:endParaRPr lang="fa-IR" u="sng" dirty="0"/>
          </a:p>
        </p:txBody>
      </p:sp>
    </p:spTree>
    <p:extLst>
      <p:ext uri="{BB962C8B-B14F-4D97-AF65-F5344CB8AC3E}">
        <p14:creationId xmlns:p14="http://schemas.microsoft.com/office/powerpoint/2010/main" xmlns="" val="4285695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222" y="0"/>
            <a:ext cx="7358114" cy="1643050"/>
          </a:xfrm>
        </p:spPr>
        <p:txBody>
          <a:bodyPr>
            <a:normAutofit fontScale="85000" lnSpcReduction="10000"/>
          </a:bodyPr>
          <a:lstStyle/>
          <a:p>
            <a:pPr algn="l" rtl="0"/>
            <a:r>
              <a:rPr lang="en-US" dirty="0" smtClean="0"/>
              <a:t>As </a:t>
            </a:r>
            <a:r>
              <a:rPr lang="en-US" dirty="0"/>
              <a:t>previously discussed, when bile salts are not present in the lower small intestine to bind endotoxins, systemic </a:t>
            </a:r>
            <a:r>
              <a:rPr lang="en-US" dirty="0" err="1"/>
              <a:t>endotoxemia</a:t>
            </a:r>
            <a:r>
              <a:rPr lang="en-US" dirty="0"/>
              <a:t> may develop, resulting in significant morbidity</a:t>
            </a:r>
            <a:r>
              <a:rPr lang="en-US" dirty="0" smtClean="0"/>
              <a:t>.</a:t>
            </a:r>
          </a:p>
          <a:p>
            <a:pPr algn="l" rtl="0"/>
            <a:endParaRPr lang="en-US" dirty="0" smtClean="0"/>
          </a:p>
          <a:p>
            <a:endParaRPr lang="fa-IR" dirty="0"/>
          </a:p>
        </p:txBody>
      </p:sp>
      <p:pic>
        <p:nvPicPr>
          <p:cNvPr id="2050" name="Picture 2" descr="نتيجة بحث الصور عن Bile Peritonitis"/>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786578" y="-24"/>
            <a:ext cx="2357422" cy="1572532"/>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rot="5400000">
            <a:off x="6056042" y="2409082"/>
            <a:ext cx="3711113" cy="246480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Content Placeholder 2"/>
          <p:cNvSpPr txBox="1">
            <a:spLocks/>
          </p:cNvSpPr>
          <p:nvPr/>
        </p:nvSpPr>
        <p:spPr>
          <a:xfrm>
            <a:off x="0" y="1479084"/>
            <a:ext cx="6572264" cy="3807304"/>
          </a:xfrm>
          <a:prstGeom prst="rect">
            <a:avLst/>
          </a:prstGeom>
        </p:spPr>
        <p:txBody>
          <a:bodyPr vert="horz" lIns="91440" tIns="45720" rIns="91440" bIns="45720" rtlCol="1">
            <a:normAutofit fontScale="70000" lnSpcReduction="20000"/>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4600" b="1" i="0" strike="noStrike" kern="1200" cap="none" spc="0" normalizeH="0" baseline="0" noProof="0" dirty="0" smtClean="0">
                <a:ln>
                  <a:noFill/>
                </a:ln>
                <a:solidFill>
                  <a:schemeClr val="tx1"/>
                </a:solidFill>
                <a:effectLst/>
                <a:uLnTx/>
                <a:uFillTx/>
                <a:latin typeface="+mn-lt"/>
                <a:ea typeface="+mn-ea"/>
                <a:cs typeface="+mn-cs"/>
              </a:rPr>
              <a:t>4.</a:t>
            </a:r>
            <a:r>
              <a:rPr kumimoji="0" lang="en-US" sz="4600" b="1" i="0" strike="noStrike" kern="1200" cap="none" spc="0" normalizeH="0" noProof="0" dirty="0" smtClean="0">
                <a:ln>
                  <a:noFill/>
                </a:ln>
                <a:solidFill>
                  <a:schemeClr val="tx1"/>
                </a:solidFill>
                <a:effectLst/>
                <a:uLnTx/>
                <a:uFillTx/>
                <a:latin typeface="+mn-lt"/>
                <a:ea typeface="+mn-ea"/>
                <a:cs typeface="+mn-cs"/>
              </a:rPr>
              <a:t> </a:t>
            </a:r>
            <a:r>
              <a:rPr kumimoji="0" lang="en-US" sz="4600" b="1" i="0" strike="noStrike" kern="1200" cap="none" spc="0" normalizeH="0" baseline="0" noProof="0" dirty="0" smtClean="0">
                <a:ln>
                  <a:noFill/>
                </a:ln>
                <a:solidFill>
                  <a:schemeClr val="tx1"/>
                </a:solidFill>
                <a:effectLst/>
                <a:uLnTx/>
                <a:uFillTx/>
                <a:latin typeface="+mn-lt"/>
                <a:ea typeface="+mn-ea"/>
                <a:cs typeface="+mn-cs"/>
              </a:rPr>
              <a:t>Hepatic Abscesses and Cysts</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3200" b="0" i="0"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0" i="0" strike="noStrike" kern="1200" cap="none" spc="0" normalizeH="0" baseline="0" noProof="0" dirty="0" smtClean="0">
                <a:ln>
                  <a:noFill/>
                </a:ln>
                <a:solidFill>
                  <a:schemeClr val="tx1"/>
                </a:solidFill>
                <a:effectLst/>
                <a:uLnTx/>
                <a:uFillTx/>
                <a:latin typeface="+mn-lt"/>
                <a:ea typeface="+mn-ea"/>
                <a:cs typeface="+mn-cs"/>
              </a:rPr>
              <a:t>Hepatic </a:t>
            </a:r>
            <a:r>
              <a:rPr kumimoji="0" lang="en-US" sz="3200" b="0" i="0" strike="noStrike" kern="1200" cap="none" spc="0" normalizeH="0" baseline="0" noProof="0" dirty="0" err="1" smtClean="0">
                <a:ln>
                  <a:noFill/>
                </a:ln>
                <a:solidFill>
                  <a:schemeClr val="tx1"/>
                </a:solidFill>
                <a:effectLst/>
                <a:uLnTx/>
                <a:uFillTx/>
                <a:latin typeface="+mn-lt"/>
                <a:ea typeface="+mn-ea"/>
                <a:cs typeface="+mn-cs"/>
              </a:rPr>
              <a:t>abscessation</a:t>
            </a:r>
            <a:r>
              <a:rPr kumimoji="0" lang="en-US" sz="3200" b="0" i="0" strike="noStrike" kern="1200" cap="none" spc="0" normalizeH="0" baseline="0" noProof="0" dirty="0" smtClean="0">
                <a:ln>
                  <a:noFill/>
                </a:ln>
                <a:solidFill>
                  <a:schemeClr val="tx1"/>
                </a:solidFill>
                <a:effectLst/>
                <a:uLnTx/>
                <a:uFillTx/>
                <a:latin typeface="+mn-lt"/>
                <a:ea typeface="+mn-ea"/>
                <a:cs typeface="+mn-cs"/>
              </a:rPr>
              <a:t> is a relatively uncommon disease in dogs</a:t>
            </a:r>
            <a:endParaRPr kumimoji="0" lang="en-US" sz="3200" b="1" i="0"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1" i="0" strike="noStrike" kern="1200" cap="none" spc="0" normalizeH="0" baseline="0" noProof="0" dirty="0" smtClean="0">
                <a:ln>
                  <a:noFill/>
                </a:ln>
                <a:solidFill>
                  <a:schemeClr val="tx1"/>
                </a:solidFill>
                <a:effectLst/>
                <a:uLnTx/>
                <a:uFillTx/>
                <a:latin typeface="+mn-lt"/>
                <a:ea typeface="+mn-ea"/>
                <a:cs typeface="+mn-cs"/>
              </a:rPr>
              <a:t>Diagnosis. </a:t>
            </a:r>
            <a:r>
              <a:rPr kumimoji="0" lang="en-US" sz="3200" b="0" i="0" strike="noStrike" kern="1200" cap="none" spc="0" normalizeH="0" baseline="0" noProof="0" dirty="0" smtClean="0">
                <a:ln>
                  <a:noFill/>
                </a:ln>
                <a:solidFill>
                  <a:schemeClr val="tx1"/>
                </a:solidFill>
                <a:effectLst/>
                <a:uLnTx/>
                <a:uFillTx/>
                <a:latin typeface="+mn-lt"/>
                <a:ea typeface="+mn-ea"/>
                <a:cs typeface="+mn-cs"/>
              </a:rPr>
              <a:t>Abdominal </a:t>
            </a:r>
            <a:r>
              <a:rPr kumimoji="0" lang="en-US" sz="3200" b="0" i="0" strike="noStrike" kern="1200" cap="none" spc="0" normalizeH="0" baseline="0" noProof="0" dirty="0" err="1" smtClean="0">
                <a:ln>
                  <a:noFill/>
                </a:ln>
                <a:solidFill>
                  <a:schemeClr val="tx1"/>
                </a:solidFill>
                <a:effectLst/>
                <a:uLnTx/>
                <a:uFillTx/>
                <a:latin typeface="+mn-lt"/>
                <a:ea typeface="+mn-ea"/>
                <a:cs typeface="+mn-cs"/>
              </a:rPr>
              <a:t>ultrasonography</a:t>
            </a:r>
            <a:endParaRPr kumimoji="0" lang="en-US" sz="3200" b="0" i="0"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i="0" u="sng" strike="noStrike" kern="1200" cap="none" spc="0" normalizeH="0" baseline="0" noProof="0" dirty="0" smtClean="0">
                <a:ln>
                  <a:noFill/>
                </a:ln>
                <a:solidFill>
                  <a:schemeClr val="tx1"/>
                </a:solidFill>
                <a:effectLst/>
                <a:uLnTx/>
                <a:uFillTx/>
                <a:latin typeface="+mn-lt"/>
                <a:ea typeface="+mn-ea"/>
                <a:cs typeface="+mn-cs"/>
              </a:rPr>
              <a:t>Bacterial culture </a:t>
            </a:r>
            <a:r>
              <a:rPr kumimoji="0" lang="en-US" sz="3200" b="0" i="0" strike="noStrike" kern="1200" cap="none" spc="0" normalizeH="0" baseline="0" noProof="0" dirty="0" smtClean="0">
                <a:ln>
                  <a:noFill/>
                </a:ln>
                <a:solidFill>
                  <a:schemeClr val="tx1"/>
                </a:solidFill>
                <a:effectLst/>
                <a:uLnTx/>
                <a:uFillTx/>
                <a:latin typeface="+mn-lt"/>
                <a:ea typeface="+mn-ea"/>
                <a:cs typeface="+mn-cs"/>
              </a:rPr>
              <a:t>most often identified</a:t>
            </a:r>
            <a:r>
              <a:rPr kumimoji="0" lang="en-US" sz="3200" b="0" i="0" u="sng" strike="noStrike" kern="1200" cap="none" spc="0" normalizeH="0" baseline="0" noProof="0" dirty="0" smtClean="0">
                <a:ln>
                  <a:noFill/>
                </a:ln>
                <a:solidFill>
                  <a:schemeClr val="tx1"/>
                </a:solidFill>
                <a:effectLst/>
                <a:uLnTx/>
                <a:uFillTx/>
                <a:latin typeface="+mn-lt"/>
                <a:ea typeface="+mn-ea"/>
                <a:cs typeface="+mn-cs"/>
              </a:rPr>
              <a:t> </a:t>
            </a:r>
            <a:r>
              <a:rPr kumimoji="0" lang="en-US" sz="3200" b="0" i="1" u="sng" strike="noStrike" kern="1200" cap="none" spc="0" normalizeH="0" baseline="0" noProof="0" dirty="0" smtClean="0">
                <a:ln>
                  <a:noFill/>
                </a:ln>
                <a:solidFill>
                  <a:schemeClr val="tx1"/>
                </a:solidFill>
                <a:effectLst/>
                <a:uLnTx/>
                <a:uFillTx/>
                <a:latin typeface="+mn-lt"/>
                <a:ea typeface="+mn-ea"/>
                <a:cs typeface="+mn-cs"/>
              </a:rPr>
              <a:t>E. coli</a:t>
            </a:r>
            <a:r>
              <a:rPr kumimoji="0" lang="en-US" sz="3200" b="0" i="0" u="sng"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0" i="0" strike="noStrike" kern="1200" cap="none" spc="0" normalizeH="0" baseline="0" noProof="0" dirty="0" smtClean="0">
                <a:ln>
                  <a:noFill/>
                </a:ln>
                <a:solidFill>
                  <a:schemeClr val="tx1"/>
                </a:solidFill>
                <a:effectLst/>
                <a:uLnTx/>
                <a:uFillTx/>
                <a:latin typeface="+mn-lt"/>
                <a:ea typeface="+mn-ea"/>
                <a:cs typeface="+mn-cs"/>
              </a:rPr>
              <a:t>but various other organisms, including </a:t>
            </a:r>
            <a:r>
              <a:rPr kumimoji="0" lang="en-US" sz="3200" b="0" i="1" strike="noStrike" kern="1200" cap="none" spc="0" normalizeH="0" baseline="0" noProof="0" dirty="0" smtClean="0">
                <a:ln>
                  <a:noFill/>
                </a:ln>
                <a:solidFill>
                  <a:schemeClr val="tx1"/>
                </a:solidFill>
                <a:effectLst/>
                <a:uLnTx/>
                <a:uFillTx/>
                <a:latin typeface="+mn-lt"/>
                <a:ea typeface="+mn-ea"/>
                <a:cs typeface="+mn-cs"/>
              </a:rPr>
              <a:t>Staphylococcus </a:t>
            </a:r>
            <a:r>
              <a:rPr kumimoji="0" lang="en-US" sz="3200" b="0" i="0" strike="noStrike" kern="1200" cap="none" spc="0" normalizeH="0" baseline="0" noProof="0" dirty="0" smtClean="0">
                <a:ln>
                  <a:noFill/>
                </a:ln>
                <a:solidFill>
                  <a:schemeClr val="tx1"/>
                </a:solidFill>
                <a:effectLst/>
                <a:uLnTx/>
                <a:uFillTx/>
                <a:latin typeface="+mn-lt"/>
                <a:ea typeface="+mn-ea"/>
                <a:cs typeface="+mn-cs"/>
              </a:rPr>
              <a:t>spp., </a:t>
            </a:r>
            <a:r>
              <a:rPr kumimoji="0" lang="en-US" sz="3200" b="0" i="1" strike="noStrike" kern="1200" cap="none" spc="0" normalizeH="0" baseline="0" noProof="0" dirty="0" err="1" smtClean="0">
                <a:ln>
                  <a:noFill/>
                </a:ln>
                <a:solidFill>
                  <a:schemeClr val="tx1"/>
                </a:solidFill>
                <a:effectLst/>
                <a:uLnTx/>
                <a:uFillTx/>
                <a:latin typeface="+mn-lt"/>
                <a:ea typeface="+mn-ea"/>
                <a:cs typeface="+mn-cs"/>
              </a:rPr>
              <a:t>Enterococcus</a:t>
            </a:r>
            <a:r>
              <a:rPr kumimoji="0" lang="en-US" sz="3200" b="0" i="0" strike="noStrike" kern="1200" cap="none" spc="0" normalizeH="0" baseline="0" noProof="0" dirty="0" smtClean="0">
                <a:ln>
                  <a:noFill/>
                </a:ln>
                <a:solidFill>
                  <a:schemeClr val="tx1"/>
                </a:solidFill>
                <a:effectLst/>
                <a:uLnTx/>
                <a:uFillTx/>
                <a:latin typeface="+mn-lt"/>
                <a:ea typeface="+mn-ea"/>
                <a:cs typeface="+mn-cs"/>
              </a:rPr>
              <a:t> spp., and </a:t>
            </a:r>
            <a:r>
              <a:rPr kumimoji="0" lang="en-US" sz="3200" b="0" i="1" strike="noStrike" kern="1200" cap="none" spc="0" normalizeH="0" baseline="0" noProof="0" dirty="0" err="1" smtClean="0">
                <a:ln>
                  <a:noFill/>
                </a:ln>
                <a:solidFill>
                  <a:schemeClr val="tx1"/>
                </a:solidFill>
                <a:effectLst/>
                <a:uLnTx/>
                <a:uFillTx/>
                <a:latin typeface="+mn-lt"/>
                <a:ea typeface="+mn-ea"/>
                <a:cs typeface="+mn-cs"/>
              </a:rPr>
              <a:t>Klebsiella</a:t>
            </a:r>
            <a:r>
              <a:rPr kumimoji="0" lang="en-US" sz="3200" b="0" i="1" strike="noStrike" kern="1200" cap="none" spc="0" normalizeH="0" baseline="0" noProof="0" dirty="0" smtClean="0">
                <a:ln>
                  <a:noFill/>
                </a:ln>
                <a:solidFill>
                  <a:schemeClr val="tx1"/>
                </a:solidFill>
                <a:effectLst/>
                <a:uLnTx/>
                <a:uFillTx/>
                <a:latin typeface="+mn-lt"/>
                <a:ea typeface="+mn-ea"/>
                <a:cs typeface="+mn-cs"/>
              </a:rPr>
              <a:t> </a:t>
            </a:r>
            <a:r>
              <a:rPr kumimoji="0" lang="en-US" sz="3200" b="0" i="0" strike="noStrike" kern="1200" cap="none" spc="0" normalizeH="0" baseline="0" noProof="0" dirty="0" smtClean="0">
                <a:ln>
                  <a:noFill/>
                </a:ln>
                <a:solidFill>
                  <a:schemeClr val="tx1"/>
                </a:solidFill>
                <a:effectLst/>
                <a:uLnTx/>
                <a:uFillTx/>
                <a:latin typeface="+mn-lt"/>
                <a:ea typeface="+mn-ea"/>
                <a:cs typeface="+mn-cs"/>
              </a:rPr>
              <a:t>spp., were also identified</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0" i="0" u="sng" strike="noStrike" kern="1200" cap="none" spc="0" normalizeH="0" baseline="0" noProof="0" dirty="0" smtClean="0">
                <a:ln>
                  <a:noFill/>
                </a:ln>
                <a:solidFill>
                  <a:schemeClr val="tx1"/>
                </a:solidFill>
                <a:effectLst/>
                <a:uLnTx/>
                <a:uFillTx/>
                <a:latin typeface="+mn-lt"/>
                <a:ea typeface="+mn-ea"/>
                <a:cs typeface="+mn-cs"/>
              </a:rPr>
              <a:t>broad-spectrum antibiotics should </a:t>
            </a:r>
            <a:r>
              <a:rPr kumimoji="0" lang="en-US" sz="3200" b="0" i="0" strike="noStrike" kern="1200" cap="none" spc="0" normalizeH="0" baseline="0" noProof="0" dirty="0" smtClean="0">
                <a:ln>
                  <a:noFill/>
                </a:ln>
                <a:solidFill>
                  <a:schemeClr val="tx1"/>
                </a:solidFill>
                <a:effectLst/>
                <a:uLnTx/>
                <a:uFillTx/>
                <a:latin typeface="+mn-lt"/>
                <a:ea typeface="+mn-ea"/>
                <a:cs typeface="+mn-cs"/>
              </a:rPr>
              <a:t>be instituted, with changes based on culture and sensitivity results.</a:t>
            </a:r>
          </a:p>
          <a:p>
            <a:pPr marL="342900" marR="0" lvl="0" indent="-342900" algn="l" defTabSz="914400" rtl="1"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fa-IR" sz="3200" b="0" i="0" strike="noStrike" kern="1200" cap="none" spc="0" normalizeH="0" baseline="0" noProof="0" dirty="0">
              <a:ln>
                <a:noFill/>
              </a:ln>
              <a:solidFill>
                <a:schemeClr val="tx1"/>
              </a:solidFill>
              <a:effectLst/>
              <a:uLnTx/>
              <a:uFillTx/>
              <a:latin typeface="+mn-lt"/>
              <a:ea typeface="+mn-ea"/>
              <a:cs typeface="+mn-cs"/>
            </a:endParaRPr>
          </a:p>
        </p:txBody>
      </p:sp>
      <p:sp>
        <p:nvSpPr>
          <p:cNvPr id="6" name="Content Placeholder 2"/>
          <p:cNvSpPr txBox="1">
            <a:spLocks/>
          </p:cNvSpPr>
          <p:nvPr/>
        </p:nvSpPr>
        <p:spPr>
          <a:xfrm>
            <a:off x="35496" y="5357826"/>
            <a:ext cx="9073008" cy="1419840"/>
          </a:xfrm>
          <a:prstGeom prst="rect">
            <a:avLst/>
          </a:prstGeom>
        </p:spPr>
        <p:txBody>
          <a:bodyPr vert="horz" lIns="91440" tIns="45720" rIns="91440" bIns="45720" rtlCol="1">
            <a:normAutofit fontScale="70000" lnSpcReduction="20000"/>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l" rtl="0">
              <a:buNone/>
            </a:pPr>
            <a:r>
              <a:rPr lang="en-US" b="1" dirty="0" smtClean="0"/>
              <a:t>Treatment and Outcome. </a:t>
            </a:r>
            <a:endParaRPr lang="en-US" dirty="0" smtClean="0"/>
          </a:p>
          <a:p>
            <a:pPr algn="l" rtl="0"/>
            <a:r>
              <a:rPr lang="en-US" dirty="0" smtClean="0"/>
              <a:t>a combination of medical and sometimes surgical treatments.</a:t>
            </a:r>
            <a:r>
              <a:rPr lang="en-US" b="1" dirty="0" smtClean="0"/>
              <a:t> </a:t>
            </a:r>
            <a:endParaRPr lang="en-US" dirty="0" smtClean="0"/>
          </a:p>
          <a:p>
            <a:pPr algn="l" rtl="0"/>
            <a:r>
              <a:rPr lang="en-US" dirty="0" smtClean="0"/>
              <a:t>systemic antibiotic treatment alone</a:t>
            </a:r>
            <a:r>
              <a:rPr lang="en-US" dirty="0"/>
              <a:t> </a:t>
            </a:r>
            <a:r>
              <a:rPr lang="en-US" dirty="0" smtClean="0"/>
              <a:t>or ultrasound-guided drainage, or surgical resection</a:t>
            </a:r>
            <a:endParaRPr lang="fa-IR" dirty="0"/>
          </a:p>
        </p:txBody>
      </p:sp>
    </p:spTree>
    <p:extLst>
      <p:ext uri="{BB962C8B-B14F-4D97-AF65-F5344CB8AC3E}">
        <p14:creationId xmlns:p14="http://schemas.microsoft.com/office/powerpoint/2010/main" xmlns="" val="4285695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0"/>
            <a:ext cx="7772400" cy="1470025"/>
          </a:xfrm>
        </p:spPr>
        <p:txBody>
          <a:bodyPr/>
          <a:lstStyle/>
          <a:p>
            <a:r>
              <a:rPr lang="en-AU" b="1" dirty="0" smtClean="0"/>
              <a:t>Surgery of Liver </a:t>
            </a:r>
            <a:r>
              <a:rPr lang="en-AU" b="1" dirty="0"/>
              <a:t>and Biliary System</a:t>
            </a:r>
            <a:endParaRPr lang="fa-IR" dirty="0"/>
          </a:p>
        </p:txBody>
      </p:sp>
      <p:sp>
        <p:nvSpPr>
          <p:cNvPr id="3" name="Subtitle 2"/>
          <p:cNvSpPr>
            <a:spLocks noGrp="1"/>
          </p:cNvSpPr>
          <p:nvPr>
            <p:ph type="subTitle" idx="1"/>
          </p:nvPr>
        </p:nvSpPr>
        <p:spPr>
          <a:xfrm>
            <a:off x="1043608" y="5373216"/>
            <a:ext cx="7272808" cy="1057672"/>
          </a:xfrm>
        </p:spPr>
        <p:txBody>
          <a:bodyPr>
            <a:normAutofit lnSpcReduction="10000"/>
          </a:bodyPr>
          <a:lstStyle/>
          <a:p>
            <a:r>
              <a:rPr lang="en-US" dirty="0" smtClean="0">
                <a:solidFill>
                  <a:schemeClr val="tx1"/>
                </a:solidFill>
                <a:latin typeface="Matura MT Script Capitals" panose="03020802060602070202" pitchFamily="66" charset="0"/>
              </a:rPr>
              <a:t>By Dr. </a:t>
            </a:r>
            <a:r>
              <a:rPr lang="en-US" dirty="0" err="1" smtClean="0">
                <a:solidFill>
                  <a:schemeClr val="tx1"/>
                </a:solidFill>
                <a:latin typeface="Matura MT Script Capitals" panose="03020802060602070202" pitchFamily="66" charset="0"/>
              </a:rPr>
              <a:t>Rafid</a:t>
            </a:r>
            <a:r>
              <a:rPr lang="en-US" dirty="0" smtClean="0">
                <a:solidFill>
                  <a:schemeClr val="tx1"/>
                </a:solidFill>
                <a:latin typeface="Matura MT Script Capitals" panose="03020802060602070202" pitchFamily="66" charset="0"/>
              </a:rPr>
              <a:t> </a:t>
            </a:r>
            <a:r>
              <a:rPr lang="en-US" dirty="0" err="1" smtClean="0">
                <a:solidFill>
                  <a:schemeClr val="tx1"/>
                </a:solidFill>
                <a:latin typeface="Matura MT Script Capitals" panose="03020802060602070202" pitchFamily="66" charset="0"/>
              </a:rPr>
              <a:t>Majeed</a:t>
            </a:r>
            <a:r>
              <a:rPr lang="en-US" dirty="0" smtClean="0">
                <a:solidFill>
                  <a:schemeClr val="tx1"/>
                </a:solidFill>
                <a:latin typeface="Matura MT Script Capitals" panose="03020802060602070202" pitchFamily="66" charset="0"/>
              </a:rPr>
              <a:t> </a:t>
            </a:r>
            <a:r>
              <a:rPr lang="en-US" dirty="0" err="1" smtClean="0">
                <a:solidFill>
                  <a:schemeClr val="tx1"/>
                </a:solidFill>
                <a:latin typeface="Matura MT Script Capitals" panose="03020802060602070202" pitchFamily="66" charset="0"/>
              </a:rPr>
              <a:t>Naeem</a:t>
            </a:r>
            <a:r>
              <a:rPr lang="en-US" dirty="0" smtClean="0">
                <a:solidFill>
                  <a:schemeClr val="tx1"/>
                </a:solidFill>
                <a:latin typeface="Matura MT Script Capitals" panose="03020802060602070202" pitchFamily="66" charset="0"/>
              </a:rPr>
              <a:t> </a:t>
            </a:r>
            <a:r>
              <a:rPr lang="en-US" dirty="0" err="1" smtClean="0">
                <a:solidFill>
                  <a:schemeClr val="tx1"/>
                </a:solidFill>
                <a:latin typeface="Matura MT Script Capitals" panose="03020802060602070202" pitchFamily="66" charset="0"/>
              </a:rPr>
              <a:t>Alkhalifa</a:t>
            </a:r>
            <a:endParaRPr lang="fa-IR" dirty="0">
              <a:solidFill>
                <a:schemeClr val="tx1"/>
              </a:solidFill>
              <a:latin typeface="Matura MT Script Capitals" panose="03020802060602070202" pitchFamily="66" charset="0"/>
            </a:endParaRPr>
          </a:p>
        </p:txBody>
      </p:sp>
      <p:pic>
        <p:nvPicPr>
          <p:cNvPr id="10242" name="Picture 2" descr="F:\محاضضرات\liver\083bd10a75aefc1609bb12d2cb38e2cb.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835696" y="1556792"/>
            <a:ext cx="5976664" cy="3429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370492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6786578" cy="3429000"/>
          </a:xfrm>
        </p:spPr>
        <p:txBody>
          <a:bodyPr>
            <a:normAutofit fontScale="77500" lnSpcReduction="20000"/>
          </a:bodyPr>
          <a:lstStyle/>
          <a:p>
            <a:pPr algn="l" rtl="0">
              <a:buNone/>
            </a:pPr>
            <a:r>
              <a:rPr lang="en-US" sz="5100" b="1" dirty="0" smtClean="0"/>
              <a:t>5. Liver </a:t>
            </a:r>
            <a:r>
              <a:rPr lang="en-US" sz="5100" b="1" dirty="0"/>
              <a:t>Lobe Torsion</a:t>
            </a:r>
          </a:p>
          <a:p>
            <a:pPr algn="l" rtl="0"/>
            <a:r>
              <a:rPr lang="en-US" dirty="0"/>
              <a:t>Liver lobe torsion is another relatively uncommon disease of dogs</a:t>
            </a:r>
            <a:r>
              <a:rPr lang="en-US" dirty="0" smtClean="0"/>
              <a:t>,. </a:t>
            </a:r>
            <a:r>
              <a:rPr lang="en-US" dirty="0"/>
              <a:t>It is reported most commonly in middle-aged to older large-breed </a:t>
            </a:r>
            <a:r>
              <a:rPr lang="en-US" dirty="0" smtClean="0"/>
              <a:t>dogs*</a:t>
            </a:r>
            <a:endParaRPr lang="en-US" dirty="0"/>
          </a:p>
          <a:p>
            <a:pPr algn="l" rtl="0"/>
            <a:endParaRPr lang="en-US" dirty="0"/>
          </a:p>
          <a:p>
            <a:pPr algn="l" rtl="0"/>
            <a:r>
              <a:rPr lang="en-US" dirty="0" smtClean="0"/>
              <a:t>Imaging</a:t>
            </a:r>
            <a:r>
              <a:rPr lang="en-US" dirty="0"/>
              <a:t>, particularly Doppler ultrasonography, is useful in identifying hepatic vessels with decreased blood flow</a:t>
            </a:r>
            <a:r>
              <a:rPr lang="en-US" dirty="0" smtClean="0"/>
              <a:t>.</a:t>
            </a:r>
          </a:p>
          <a:p>
            <a:pPr algn="l" rtl="0"/>
            <a:endParaRPr lang="en-US" dirty="0"/>
          </a:p>
        </p:txBody>
      </p:sp>
      <p:pic>
        <p:nvPicPr>
          <p:cNvPr id="15362" name="Picture 2" descr="F:\محاضضرات\liver and billiary system\New folder\liver lobe tortionunnamed.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500958" y="-71462"/>
            <a:ext cx="1643074" cy="1643074"/>
          </a:xfrm>
          <a:prstGeom prst="rect">
            <a:avLst/>
          </a:prstGeom>
          <a:noFill/>
          <a:extLst>
            <a:ext uri="{909E8E84-426E-40DD-AFC4-6F175D3DCCD1}">
              <a14:hiddenFill xmlns:a14="http://schemas.microsoft.com/office/drawing/2010/main" xmlns="">
                <a:solidFill>
                  <a:srgbClr val="FFFFFF"/>
                </a:solidFill>
              </a14:hiddenFill>
            </a:ext>
          </a:extLst>
        </p:spPr>
      </p:pic>
      <p:pic>
        <p:nvPicPr>
          <p:cNvPr id="15364" name="Picture 4" descr="F:\محاضضرات\liver and billiary system\New folder\ultrasound-doppler-ultrasound-in-liver-transplantation-62-638.jpg"/>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36698" t="20156" r="34299" b="48586"/>
          <a:stretch/>
        </p:blipFill>
        <p:spPr bwMode="auto">
          <a:xfrm>
            <a:off x="6929454" y="1643050"/>
            <a:ext cx="2207227" cy="1785950"/>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186178" y="4929198"/>
            <a:ext cx="2957854" cy="187562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Content Placeholder 2"/>
          <p:cNvSpPr txBox="1">
            <a:spLocks/>
          </p:cNvSpPr>
          <p:nvPr/>
        </p:nvSpPr>
        <p:spPr>
          <a:xfrm>
            <a:off x="0" y="3357562"/>
            <a:ext cx="6286512" cy="3500438"/>
          </a:xfrm>
          <a:prstGeom prst="rect">
            <a:avLst/>
          </a:prstGeom>
        </p:spPr>
        <p:txBody>
          <a:bodyPr vert="horz" lIns="91440" tIns="45720" rIns="91440" bIns="45720" rtlCol="1">
            <a:normAutofit fontScale="77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0" i="0" strike="noStrike" kern="1200" cap="none" spc="0" normalizeH="0" baseline="0" noProof="0" dirty="0" smtClean="0">
                <a:ln>
                  <a:noFill/>
                </a:ln>
                <a:solidFill>
                  <a:schemeClr val="tx1"/>
                </a:solidFill>
                <a:effectLst/>
                <a:uLnTx/>
                <a:uFillTx/>
                <a:latin typeface="+mn-lt"/>
                <a:ea typeface="+mn-ea"/>
                <a:cs typeface="+mn-cs"/>
              </a:rPr>
              <a:t>Torsion of the left lateral lobe is most commonly reported, because of its large size, mobility</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3200" b="0" i="0"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0" i="0" strike="noStrike" kern="1200" cap="none" spc="0" normalizeH="0" baseline="0" noProof="0" dirty="0" smtClean="0">
                <a:ln>
                  <a:noFill/>
                </a:ln>
                <a:solidFill>
                  <a:schemeClr val="tx1"/>
                </a:solidFill>
                <a:effectLst/>
                <a:uLnTx/>
                <a:uFillTx/>
                <a:latin typeface="+mn-lt"/>
                <a:ea typeface="+mn-ea"/>
                <a:cs typeface="+mn-cs"/>
              </a:rPr>
              <a:t>This condition is considered a surgical emergency to avoid further hepatic necrosis, hepatic </a:t>
            </a:r>
            <a:r>
              <a:rPr kumimoji="0" lang="en-US" sz="3200" b="0" i="0" strike="noStrike" kern="1200" cap="none" spc="0" normalizeH="0" baseline="0" noProof="0" dirty="0" err="1" smtClean="0">
                <a:ln>
                  <a:noFill/>
                </a:ln>
                <a:solidFill>
                  <a:schemeClr val="tx1"/>
                </a:solidFill>
                <a:effectLst/>
                <a:uLnTx/>
                <a:uFillTx/>
                <a:latin typeface="+mn-lt"/>
                <a:ea typeface="+mn-ea"/>
                <a:cs typeface="+mn-cs"/>
              </a:rPr>
              <a:t>abscessation</a:t>
            </a:r>
            <a:endParaRPr kumimoji="0" lang="en-US" sz="3200" b="0" i="0"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3200" b="0" i="0"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0" i="0" strike="noStrike" kern="1200" cap="none" spc="0" normalizeH="0" baseline="0" noProof="0" dirty="0" smtClean="0">
                <a:ln>
                  <a:noFill/>
                </a:ln>
                <a:solidFill>
                  <a:schemeClr val="tx1"/>
                </a:solidFill>
                <a:effectLst/>
                <a:uLnTx/>
                <a:uFillTx/>
                <a:latin typeface="+mn-lt"/>
                <a:ea typeface="+mn-ea"/>
                <a:cs typeface="+mn-cs"/>
              </a:rPr>
              <a:t> Treatment is stapled or sutured liver </a:t>
            </a:r>
            <a:r>
              <a:rPr kumimoji="0" lang="en-US" sz="3200" b="0" i="0" strike="noStrike" kern="1200" cap="none" spc="0" normalizeH="0" baseline="0" noProof="0" dirty="0" err="1" smtClean="0">
                <a:ln>
                  <a:noFill/>
                </a:ln>
                <a:solidFill>
                  <a:schemeClr val="tx1"/>
                </a:solidFill>
                <a:effectLst/>
                <a:uLnTx/>
                <a:uFillTx/>
                <a:latin typeface="+mn-lt"/>
                <a:ea typeface="+mn-ea"/>
                <a:cs typeface="+mn-cs"/>
              </a:rPr>
              <a:t>lobectomy</a:t>
            </a:r>
            <a:r>
              <a:rPr kumimoji="0" lang="en-US" sz="3200" b="0" i="0" strike="noStrike" kern="1200" cap="none" spc="0" normalizeH="0" baseline="0" noProof="0" dirty="0" smtClean="0">
                <a:ln>
                  <a:noFill/>
                </a:ln>
                <a:solidFill>
                  <a:schemeClr val="tx1"/>
                </a:solidFill>
                <a:effectLst/>
                <a:uLnTx/>
                <a:uFillTx/>
                <a:latin typeface="+mn-lt"/>
                <a:ea typeface="+mn-ea"/>
                <a:cs typeface="+mn-cs"/>
              </a:rPr>
              <a:t>. </a:t>
            </a:r>
            <a:endParaRPr kumimoji="0" lang="fa-IR" sz="3200" b="0" i="0"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fa-IR" sz="3200" b="0" i="0"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xmlns="" val="10815623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343473"/>
            <a:ext cx="5040560" cy="6480720"/>
          </a:xfrm>
        </p:spPr>
        <p:txBody>
          <a:bodyPr>
            <a:normAutofit fontScale="85000" lnSpcReduction="10000"/>
          </a:bodyPr>
          <a:lstStyle/>
          <a:p>
            <a:pPr marL="0" indent="0" algn="l" rtl="0">
              <a:buNone/>
            </a:pPr>
            <a:r>
              <a:rPr lang="en-US" b="1" dirty="0" smtClean="0"/>
              <a:t>6. Gallbladder </a:t>
            </a:r>
            <a:r>
              <a:rPr lang="en-US" b="1" dirty="0" err="1"/>
              <a:t>Mucocele</a:t>
            </a:r>
            <a:endParaRPr lang="en-US" b="1" dirty="0"/>
          </a:p>
          <a:p>
            <a:pPr algn="l" rtl="0"/>
            <a:r>
              <a:rPr lang="en-US" dirty="0"/>
              <a:t>Gallbladder </a:t>
            </a:r>
            <a:r>
              <a:rPr lang="en-US" dirty="0" err="1"/>
              <a:t>mucocele</a:t>
            </a:r>
            <a:r>
              <a:rPr lang="en-US" dirty="0"/>
              <a:t> may currently represent the most common indication for surgical management of </a:t>
            </a:r>
            <a:r>
              <a:rPr lang="en-US" dirty="0" err="1"/>
              <a:t>extrahepatic</a:t>
            </a:r>
            <a:r>
              <a:rPr lang="en-US" dirty="0"/>
              <a:t> biliary tract disease in dogs. It has not yet been convincingly described in cats.</a:t>
            </a:r>
          </a:p>
          <a:p>
            <a:pPr marL="0" indent="0" algn="l" rtl="0">
              <a:buNone/>
            </a:pPr>
            <a:r>
              <a:rPr lang="en-US" dirty="0"/>
              <a:t> </a:t>
            </a:r>
          </a:p>
          <a:p>
            <a:pPr algn="l" rtl="0">
              <a:buNone/>
            </a:pPr>
            <a:r>
              <a:rPr lang="en-US" b="1" i="1" dirty="0"/>
              <a:t>Etiology</a:t>
            </a:r>
            <a:endParaRPr lang="en-US" dirty="0"/>
          </a:p>
          <a:p>
            <a:pPr algn="l" rtl="0"/>
            <a:r>
              <a:rPr lang="en-US" dirty="0"/>
              <a:t>The underlying lesion has been described as cystic mucosal </a:t>
            </a:r>
            <a:r>
              <a:rPr lang="en-US" dirty="0" smtClean="0"/>
              <a:t>hyperplasia. </a:t>
            </a:r>
            <a:r>
              <a:rPr lang="en-US" dirty="0" err="1"/>
              <a:t>Hypersecretion</a:t>
            </a:r>
            <a:r>
              <a:rPr lang="en-US" dirty="0"/>
              <a:t> of mucus leads to an </a:t>
            </a:r>
            <a:r>
              <a:rPr lang="en-US" dirty="0" smtClean="0"/>
              <a:t>accumulation of </a:t>
            </a:r>
            <a:r>
              <a:rPr lang="en-US" dirty="0"/>
              <a:t>thick, gelatinous bile within the </a:t>
            </a:r>
            <a:r>
              <a:rPr lang="en-US" dirty="0" smtClean="0"/>
              <a:t>gallbladder.</a:t>
            </a: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982435" y="836712"/>
            <a:ext cx="4126069" cy="55069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6514155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6632"/>
            <a:ext cx="5364088" cy="6588968"/>
          </a:xfrm>
        </p:spPr>
        <p:txBody>
          <a:bodyPr>
            <a:normAutofit fontScale="92500" lnSpcReduction="20000"/>
          </a:bodyPr>
          <a:lstStyle/>
          <a:p>
            <a:pPr marL="0" indent="0" algn="l" rtl="0">
              <a:buNone/>
            </a:pPr>
            <a:r>
              <a:rPr lang="en-US" b="1" i="1" dirty="0" smtClean="0"/>
              <a:t>Diagnosis</a:t>
            </a:r>
            <a:endParaRPr lang="en-US" dirty="0"/>
          </a:p>
          <a:p>
            <a:pPr algn="l" rtl="0"/>
            <a:r>
              <a:rPr lang="en-US" dirty="0"/>
              <a:t>Diagnosis of gallbladder </a:t>
            </a:r>
            <a:r>
              <a:rPr lang="en-US" dirty="0" err="1"/>
              <a:t>mucocele</a:t>
            </a:r>
            <a:r>
              <a:rPr lang="en-US" dirty="0"/>
              <a:t> relies on a combination of clinical signs, laboratory parameters, and imaging </a:t>
            </a:r>
            <a:r>
              <a:rPr lang="en-US" dirty="0" smtClean="0"/>
              <a:t>studies.</a:t>
            </a:r>
            <a:endParaRPr lang="en-US" dirty="0"/>
          </a:p>
          <a:p>
            <a:pPr marL="0" indent="0" algn="l" rtl="0">
              <a:buNone/>
            </a:pPr>
            <a:endParaRPr lang="en-US" sz="2500" dirty="0"/>
          </a:p>
          <a:p>
            <a:pPr marL="0" indent="0" algn="l" rtl="0">
              <a:buNone/>
            </a:pPr>
            <a:r>
              <a:rPr lang="en-US" b="1" i="1" dirty="0"/>
              <a:t>Treatment</a:t>
            </a:r>
            <a:endParaRPr lang="en-US" dirty="0"/>
          </a:p>
          <a:p>
            <a:pPr algn="l" rtl="0"/>
            <a:r>
              <a:rPr lang="en-US" dirty="0" smtClean="0"/>
              <a:t>gallbladder </a:t>
            </a:r>
            <a:r>
              <a:rPr lang="en-US" dirty="0" err="1"/>
              <a:t>mucoceles</a:t>
            </a:r>
            <a:r>
              <a:rPr lang="en-US" dirty="0"/>
              <a:t> should be treated surgically is probably justified by the high morbidity and mortality seen in dogs that develop </a:t>
            </a:r>
            <a:r>
              <a:rPr lang="en-US" dirty="0" err="1"/>
              <a:t>extrahepatic</a:t>
            </a:r>
            <a:r>
              <a:rPr lang="en-US" dirty="0"/>
              <a:t> biliary obstruction or bile peritonitis secondary to gallbladder </a:t>
            </a:r>
            <a:r>
              <a:rPr lang="en-US" dirty="0" smtClean="0"/>
              <a:t>rupture.</a:t>
            </a:r>
            <a:endParaRPr lang="en-US" dirty="0"/>
          </a:p>
          <a:p>
            <a:pPr marL="0" indent="0" algn="l" rtl="0">
              <a:buNone/>
            </a:pPr>
            <a:endParaRPr lang="en-US" sz="2000" dirty="0"/>
          </a:p>
          <a:p>
            <a:pPr algn="l" rtl="0"/>
            <a:endParaRPr lang="fa-IR"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364224" y="836712"/>
            <a:ext cx="3748405" cy="500288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1737511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12" y="44624"/>
            <a:ext cx="6823090" cy="6813376"/>
          </a:xfrm>
        </p:spPr>
        <p:txBody>
          <a:bodyPr>
            <a:noAutofit/>
          </a:bodyPr>
          <a:lstStyle/>
          <a:p>
            <a:pPr marL="0" indent="0" algn="l" rtl="0">
              <a:buNone/>
            </a:pPr>
            <a:r>
              <a:rPr lang="en-US" sz="3600" b="1" dirty="0" smtClean="0"/>
              <a:t>7. </a:t>
            </a:r>
            <a:r>
              <a:rPr lang="en-US" sz="3600" b="1" dirty="0" err="1" smtClean="0"/>
              <a:t>Cholelithiasis</a:t>
            </a:r>
            <a:endParaRPr lang="en-US" b="1" dirty="0"/>
          </a:p>
          <a:p>
            <a:pPr algn="l" rtl="0"/>
            <a:r>
              <a:rPr lang="en-US" sz="2300" dirty="0" err="1"/>
              <a:t>Choleliths</a:t>
            </a:r>
            <a:r>
              <a:rPr lang="en-US" sz="2300" dirty="0"/>
              <a:t> are </a:t>
            </a:r>
            <a:r>
              <a:rPr lang="en-US" sz="2300" dirty="0" smtClean="0"/>
              <a:t>fewer </a:t>
            </a:r>
            <a:r>
              <a:rPr lang="en-US" sz="2300" dirty="0"/>
              <a:t>than 1% of dogs with biliary tract </a:t>
            </a:r>
            <a:r>
              <a:rPr lang="en-US" sz="2300" dirty="0" smtClean="0"/>
              <a:t>disease</a:t>
            </a:r>
            <a:endParaRPr lang="en-US" sz="2300" dirty="0"/>
          </a:p>
          <a:p>
            <a:pPr algn="l" rtl="0"/>
            <a:r>
              <a:rPr lang="en-US" sz="2300" dirty="0" smtClean="0"/>
              <a:t>In </a:t>
            </a:r>
            <a:r>
              <a:rPr lang="en-US" sz="2300" dirty="0"/>
              <a:t>contrast to humans</a:t>
            </a:r>
            <a:r>
              <a:rPr lang="en-US" sz="2300" u="sng" dirty="0"/>
              <a:t>, canine bile </a:t>
            </a:r>
            <a:r>
              <a:rPr lang="en-US" sz="2300" u="sng" dirty="0" smtClean="0"/>
              <a:t>is </a:t>
            </a:r>
            <a:r>
              <a:rPr lang="en-US" sz="2300" u="sng" dirty="0"/>
              <a:t>less </a:t>
            </a:r>
            <a:r>
              <a:rPr lang="en-US" sz="2300" u="sng" dirty="0" smtClean="0"/>
              <a:t>saturated with cholesterol. </a:t>
            </a:r>
            <a:r>
              <a:rPr lang="en-US" sz="2300" u="sng" dirty="0"/>
              <a:t>Cholesterol-containing </a:t>
            </a:r>
            <a:r>
              <a:rPr lang="en-US" sz="2300" u="sng" dirty="0" err="1"/>
              <a:t>choleliths</a:t>
            </a:r>
            <a:r>
              <a:rPr lang="en-US" sz="2300" u="sng" dirty="0"/>
              <a:t> are much less common in small </a:t>
            </a:r>
            <a:r>
              <a:rPr lang="en-US" sz="2300" u="sng" dirty="0" smtClean="0"/>
              <a:t>animals</a:t>
            </a:r>
          </a:p>
          <a:p>
            <a:pPr algn="l" rtl="0"/>
            <a:endParaRPr lang="en-US" sz="2300" u="sng" dirty="0"/>
          </a:p>
          <a:p>
            <a:pPr algn="l" rtl="0"/>
            <a:r>
              <a:rPr lang="en-US" sz="2300" u="sng" dirty="0"/>
              <a:t>In small animals, so called “</a:t>
            </a:r>
            <a:r>
              <a:rPr lang="en-US" sz="2300" b="1" u="sng" dirty="0"/>
              <a:t>pigment stones</a:t>
            </a:r>
            <a:r>
              <a:rPr lang="en-US" sz="2300" u="sng" dirty="0"/>
              <a:t>” are more common. </a:t>
            </a:r>
            <a:endParaRPr lang="en-US" sz="2300" u="sng" dirty="0" smtClean="0"/>
          </a:p>
          <a:p>
            <a:pPr algn="l" rtl="0"/>
            <a:endParaRPr lang="en-US" sz="2300" u="sng" dirty="0" smtClean="0"/>
          </a:p>
          <a:p>
            <a:pPr algn="l" rtl="0"/>
            <a:r>
              <a:rPr lang="en-US" sz="2300" b="1" u="sng" dirty="0" smtClean="0"/>
              <a:t>In </a:t>
            </a:r>
            <a:r>
              <a:rPr lang="en-US" sz="2300" b="1" u="sng" dirty="0"/>
              <a:t>dogs</a:t>
            </a:r>
            <a:r>
              <a:rPr lang="en-US" sz="2300" u="sng" dirty="0"/>
              <a:t>, they are usually composed primarily of calcium </a:t>
            </a:r>
            <a:r>
              <a:rPr lang="en-US" sz="2300" u="sng" dirty="0" err="1"/>
              <a:t>bilirubinate</a:t>
            </a:r>
            <a:r>
              <a:rPr lang="en-US" sz="2300" u="sng" dirty="0"/>
              <a:t>, with bilirubin and cholesterol present in varying </a:t>
            </a:r>
            <a:r>
              <a:rPr lang="en-US" sz="2300" u="sng" dirty="0" smtClean="0"/>
              <a:t>quantities.</a:t>
            </a:r>
          </a:p>
          <a:p>
            <a:pPr algn="l" rtl="0"/>
            <a:endParaRPr lang="en-US" sz="2300" u="sng" dirty="0" smtClean="0"/>
          </a:p>
          <a:p>
            <a:pPr algn="l" rtl="0"/>
            <a:r>
              <a:rPr lang="en-US" sz="2300" u="sng" dirty="0" smtClean="0"/>
              <a:t> </a:t>
            </a:r>
            <a:r>
              <a:rPr lang="en-US" sz="2300" b="1" u="sng" dirty="0"/>
              <a:t>In cats</a:t>
            </a:r>
            <a:r>
              <a:rPr lang="en-US" sz="2300" u="sng" dirty="0"/>
              <a:t>, most </a:t>
            </a:r>
            <a:r>
              <a:rPr lang="en-US" sz="2300" u="sng" dirty="0" err="1"/>
              <a:t>choleliths</a:t>
            </a:r>
            <a:r>
              <a:rPr lang="en-US" sz="2300" u="sng" dirty="0"/>
              <a:t> are calcium carbonate, with calcium </a:t>
            </a:r>
            <a:r>
              <a:rPr lang="en-US" sz="2300" u="sng" dirty="0" err="1"/>
              <a:t>bilirubinate</a:t>
            </a:r>
            <a:r>
              <a:rPr lang="en-US" sz="2300" u="sng" dirty="0"/>
              <a:t> and cholesterol reported less frequently</a:t>
            </a:r>
            <a:r>
              <a:rPr lang="en-US" sz="2300" u="sng" dirty="0" smtClean="0"/>
              <a:t>.</a:t>
            </a:r>
            <a:r>
              <a:rPr lang="en-US" sz="2300" dirty="0"/>
              <a:t> </a:t>
            </a:r>
          </a:p>
        </p:txBody>
      </p:sp>
      <p:pic>
        <p:nvPicPr>
          <p:cNvPr id="18434" name="Picture 2" descr="F:\محاضضرات\liver and billiary system\New folder\gallstones-gallbladder-in-dogs-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35670" y="548680"/>
            <a:ext cx="2313023" cy="1308684"/>
          </a:xfrm>
          <a:prstGeom prst="rect">
            <a:avLst/>
          </a:prstGeom>
          <a:noFill/>
          <a:extLst>
            <a:ext uri="{909E8E84-426E-40DD-AFC4-6F175D3DCCD1}">
              <a14:hiddenFill xmlns:a14="http://schemas.microsoft.com/office/drawing/2010/main" xmlns="">
                <a:solidFill>
                  <a:srgbClr val="FFFFFF"/>
                </a:solidFill>
              </a14:hiddenFill>
            </a:ext>
          </a:extLst>
        </p:spPr>
      </p:pic>
      <p:pic>
        <p:nvPicPr>
          <p:cNvPr id="18435" name="Picture 3" descr="F:\محاضضرات\liver and billiary system\New folder\52a5192bab885127a82a6278acac0122.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643701" y="3500438"/>
            <a:ext cx="2500297" cy="221457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514155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6632"/>
            <a:ext cx="6786578" cy="3026616"/>
          </a:xfrm>
        </p:spPr>
        <p:txBody>
          <a:bodyPr>
            <a:normAutofit fontScale="85000" lnSpcReduction="10000"/>
          </a:bodyPr>
          <a:lstStyle/>
          <a:p>
            <a:pPr algn="l" rtl="0"/>
            <a:r>
              <a:rPr lang="en-US" u="sng" dirty="0" smtClean="0"/>
              <a:t>70</a:t>
            </a:r>
            <a:r>
              <a:rPr lang="en-US" u="sng" dirty="0"/>
              <a:t>% of canine </a:t>
            </a:r>
            <a:r>
              <a:rPr lang="en-US" u="sng" dirty="0" err="1"/>
              <a:t>choleliths</a:t>
            </a:r>
            <a:r>
              <a:rPr lang="en-US" u="sng" dirty="0"/>
              <a:t> had positive aerobic culture results and 55% had positive anaerobic culture results in one study. </a:t>
            </a:r>
            <a:endParaRPr lang="en-US" u="sng" dirty="0" smtClean="0"/>
          </a:p>
          <a:p>
            <a:pPr algn="l" rtl="0"/>
            <a:endParaRPr lang="en-US" u="sng" dirty="0" smtClean="0"/>
          </a:p>
          <a:p>
            <a:pPr algn="l" rtl="0"/>
            <a:r>
              <a:rPr lang="en-US" u="sng" dirty="0" smtClean="0"/>
              <a:t>The </a:t>
            </a:r>
            <a:r>
              <a:rPr lang="en-US" u="sng" dirty="0"/>
              <a:t>most common bacteria cultured were </a:t>
            </a:r>
            <a:r>
              <a:rPr lang="en-US" i="1" u="sng" dirty="0"/>
              <a:t>E. coli</a:t>
            </a:r>
            <a:r>
              <a:rPr lang="en-US" u="sng" dirty="0"/>
              <a:t>, </a:t>
            </a:r>
            <a:r>
              <a:rPr lang="en-US" i="1" u="sng" dirty="0"/>
              <a:t>Streptococcus </a:t>
            </a:r>
            <a:r>
              <a:rPr lang="en-US" u="sng" dirty="0"/>
              <a:t>spp., </a:t>
            </a:r>
            <a:r>
              <a:rPr lang="en-US" i="1" u="sng" dirty="0"/>
              <a:t>Enterococcus </a:t>
            </a:r>
            <a:r>
              <a:rPr lang="en-US" u="sng" dirty="0"/>
              <a:t>spp., and </a:t>
            </a:r>
            <a:r>
              <a:rPr lang="en-US" i="1" u="sng" dirty="0" err="1"/>
              <a:t>Klebsiella</a:t>
            </a:r>
            <a:r>
              <a:rPr lang="en-US" i="1" u="sng" dirty="0"/>
              <a:t> </a:t>
            </a:r>
            <a:r>
              <a:rPr lang="en-US" u="sng" dirty="0"/>
              <a:t>spp. </a:t>
            </a:r>
          </a:p>
          <a:p>
            <a:pPr algn="l" rtl="0"/>
            <a:endParaRPr lang="en-US" dirty="0" smtClean="0"/>
          </a:p>
          <a:p>
            <a:pPr algn="l" rtl="0"/>
            <a:endParaRPr lang="fa-IR" dirty="0"/>
          </a:p>
        </p:txBody>
      </p:sp>
      <p:pic>
        <p:nvPicPr>
          <p:cNvPr id="20482" name="Picture 2" descr="F:\محاضضرات\liver and billiary system\New folder\gallstone1.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846046" y="1"/>
            <a:ext cx="2297954" cy="1500174"/>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2" descr="نتيجة بحث الصور عن Traumatic Biliary Tract Rupture"/>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643702" y="1571612"/>
            <a:ext cx="2500298" cy="1950233"/>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3"/>
          <p:cNvPicPr>
            <a:picLocks noChangeAspect="1" noChangeArrowheads="1"/>
          </p:cNvPicPr>
          <p:nvPr/>
        </p:nvPicPr>
        <p:blipFill rotWithShape="1">
          <a:blip r:embed="rId4">
            <a:extLst>
              <a:ext uri="{28A0092B-C50C-407E-A947-70E740481C1C}">
                <a14:useLocalDpi xmlns:a14="http://schemas.microsoft.com/office/drawing/2010/main" xmlns="" val="0"/>
              </a:ext>
            </a:extLst>
          </a:blip>
          <a:srcRect r="52276"/>
          <a:stretch/>
        </p:blipFill>
        <p:spPr bwMode="auto">
          <a:xfrm>
            <a:off x="7849786" y="3571876"/>
            <a:ext cx="1225951" cy="322204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Content Placeholder 2"/>
          <p:cNvSpPr txBox="1">
            <a:spLocks/>
          </p:cNvSpPr>
          <p:nvPr/>
        </p:nvSpPr>
        <p:spPr>
          <a:xfrm>
            <a:off x="-71470" y="3071834"/>
            <a:ext cx="8143900" cy="3786166"/>
          </a:xfrm>
          <a:prstGeom prst="rect">
            <a:avLst/>
          </a:prstGeom>
        </p:spPr>
        <p:txBody>
          <a:bodyPr vert="horz" lIns="91440" tIns="45720" rIns="91440" bIns="45720" rtlCol="1">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1" i="1" u="none" strike="noStrike" kern="1200" cap="none" spc="0" normalizeH="0" baseline="0" noProof="0" dirty="0" smtClean="0">
                <a:ln>
                  <a:noFill/>
                </a:ln>
                <a:solidFill>
                  <a:schemeClr val="tx1"/>
                </a:solidFill>
                <a:effectLst/>
                <a:uLnTx/>
                <a:uFillTx/>
                <a:latin typeface="+mn-lt"/>
                <a:ea typeface="+mn-ea"/>
                <a:cs typeface="+mn-cs"/>
              </a:rPr>
              <a:t>Diagnosis</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Most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choleliths</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are formed within the gallbladder,</a:t>
            </a:r>
            <a:endParaRPr kumimoji="0" lang="en-US" sz="2400" b="0" i="0" u="sng"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sng" strike="noStrike" kern="1200" cap="none" spc="0" normalizeH="0" baseline="0" noProof="0" dirty="0" smtClean="0">
                <a:ln>
                  <a:noFill/>
                </a:ln>
                <a:solidFill>
                  <a:schemeClr val="tx1"/>
                </a:solidFill>
                <a:effectLst/>
                <a:uLnTx/>
                <a:uFillTx/>
                <a:latin typeface="+mn-lt"/>
                <a:ea typeface="+mn-ea"/>
                <a:cs typeface="+mn-cs"/>
              </a:rPr>
              <a:t>Abdominal </a:t>
            </a:r>
            <a:r>
              <a:rPr kumimoji="0" lang="en-US" sz="2400" b="0" i="0" u="sng" strike="noStrike" kern="1200" cap="none" spc="0" normalizeH="0" baseline="0" noProof="0" dirty="0" err="1" smtClean="0">
                <a:ln>
                  <a:noFill/>
                </a:ln>
                <a:solidFill>
                  <a:schemeClr val="tx1"/>
                </a:solidFill>
                <a:effectLst/>
                <a:uLnTx/>
                <a:uFillTx/>
                <a:latin typeface="+mn-lt"/>
                <a:ea typeface="+mn-ea"/>
                <a:cs typeface="+mn-cs"/>
              </a:rPr>
              <a:t>ultrasonography</a:t>
            </a:r>
            <a:r>
              <a:rPr kumimoji="0" lang="en-US" sz="2400" b="0" i="0" u="sng"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is an effective diagnostic imaging tool for diagnosis of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cholelithiasis</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1" i="1" u="none" strike="noStrike" kern="1200" cap="none" spc="0" normalizeH="0" baseline="0" noProof="0" dirty="0" smtClean="0">
                <a:ln>
                  <a:noFill/>
                </a:ln>
                <a:solidFill>
                  <a:schemeClr val="tx1"/>
                </a:solidFill>
                <a:effectLst/>
                <a:uLnTx/>
                <a:uFillTx/>
                <a:latin typeface="+mn-lt"/>
                <a:ea typeface="+mn-ea"/>
                <a:cs typeface="+mn-cs"/>
              </a:rPr>
              <a:t>Treatment and Prognosis</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Medical dissolution is generally not considered successful. </a:t>
            </a:r>
            <a:endParaRPr kumimoji="0" lang="en-US" sz="2400" b="0" i="0" u="sng"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 Bile and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cholelith</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samples should be collected during surgery for aerobic and anaerobic bacterial culture and sensitivity testing.</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xmlns="" val="34840255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57232"/>
            <a:ext cx="6876256" cy="6000768"/>
          </a:xfrm>
        </p:spPr>
        <p:txBody>
          <a:bodyPr>
            <a:normAutofit fontScale="70000" lnSpcReduction="20000"/>
          </a:bodyPr>
          <a:lstStyle/>
          <a:p>
            <a:pPr marL="0" indent="0" algn="l" rtl="0">
              <a:buNone/>
            </a:pPr>
            <a:r>
              <a:rPr lang="en-US" b="1" dirty="0"/>
              <a:t> </a:t>
            </a:r>
            <a:r>
              <a:rPr lang="en-US" b="1" dirty="0" err="1" smtClean="0"/>
              <a:t>Hepatobiliary</a:t>
            </a:r>
            <a:r>
              <a:rPr lang="en-US" b="1" dirty="0" smtClean="0"/>
              <a:t> </a:t>
            </a:r>
            <a:r>
              <a:rPr lang="en-US" b="1" dirty="0"/>
              <a:t>tumors are of four general types: </a:t>
            </a:r>
          </a:p>
          <a:p>
            <a:pPr marL="514350" lvl="0" indent="-514350" algn="l" rtl="0">
              <a:buFont typeface="+mj-lt"/>
              <a:buAutoNum type="arabicPeriod"/>
            </a:pPr>
            <a:r>
              <a:rPr lang="en-US" u="sng" dirty="0" smtClean="0"/>
              <a:t>hepatocellula</a:t>
            </a:r>
            <a:r>
              <a:rPr lang="en-US" dirty="0" smtClean="0"/>
              <a:t>r (adenomas, </a:t>
            </a:r>
            <a:r>
              <a:rPr lang="en-US" dirty="0"/>
              <a:t>hepatocellular carcinomas </a:t>
            </a:r>
          </a:p>
          <a:p>
            <a:pPr marL="514350" lvl="0" indent="-514350" algn="l" rtl="0">
              <a:buFont typeface="+mj-lt"/>
              <a:buAutoNum type="arabicPeriod"/>
            </a:pPr>
            <a:r>
              <a:rPr lang="en-US" u="sng" dirty="0" err="1" smtClean="0"/>
              <a:t>cholangiocellular</a:t>
            </a:r>
            <a:r>
              <a:rPr lang="en-US" dirty="0" smtClean="0"/>
              <a:t> (adenomas, </a:t>
            </a:r>
            <a:r>
              <a:rPr lang="en-US" dirty="0" err="1"/>
              <a:t>Cholangiocellular</a:t>
            </a:r>
            <a:r>
              <a:rPr lang="en-US" dirty="0"/>
              <a:t> </a:t>
            </a:r>
            <a:r>
              <a:rPr lang="en-US" dirty="0" smtClean="0"/>
              <a:t>carcinoma) </a:t>
            </a:r>
            <a:endParaRPr lang="en-US" dirty="0"/>
          </a:p>
          <a:p>
            <a:pPr marL="514350" indent="-514350" algn="l" rtl="0">
              <a:buFont typeface="+mj-lt"/>
              <a:buAutoNum type="arabicPeriod"/>
            </a:pPr>
            <a:r>
              <a:rPr lang="en-US" u="sng" dirty="0" smtClean="0"/>
              <a:t>neuroendocrine</a:t>
            </a:r>
            <a:r>
              <a:rPr lang="en-US" dirty="0" smtClean="0"/>
              <a:t> (</a:t>
            </a:r>
            <a:r>
              <a:rPr lang="en-US" i="1" dirty="0"/>
              <a:t>carcinoids </a:t>
            </a:r>
            <a:r>
              <a:rPr lang="en-US" dirty="0"/>
              <a:t>or </a:t>
            </a:r>
            <a:r>
              <a:rPr lang="en-US" i="1" dirty="0"/>
              <a:t>amine precursor uptake and decarboxylation </a:t>
            </a:r>
            <a:r>
              <a:rPr lang="en-US" dirty="0"/>
              <a:t>(APUD) cell </a:t>
            </a:r>
            <a:r>
              <a:rPr lang="en-US" dirty="0" smtClean="0"/>
              <a:t>tumors)</a:t>
            </a:r>
            <a:endParaRPr lang="en-US" dirty="0"/>
          </a:p>
          <a:p>
            <a:pPr marL="514350" lvl="0" indent="-514350" algn="l" rtl="0">
              <a:buFont typeface="+mj-lt"/>
              <a:buAutoNum type="arabicPeriod"/>
            </a:pPr>
            <a:r>
              <a:rPr lang="en-US" u="sng" dirty="0" err="1" smtClean="0"/>
              <a:t>mesenchymal</a:t>
            </a:r>
            <a:r>
              <a:rPr lang="en-US" dirty="0" smtClean="0"/>
              <a:t> (</a:t>
            </a:r>
            <a:r>
              <a:rPr lang="en-AU" dirty="0" err="1" smtClean="0"/>
              <a:t>Hemangioma</a:t>
            </a:r>
            <a:r>
              <a:rPr lang="en-AU" dirty="0" smtClean="0"/>
              <a:t>, </a:t>
            </a:r>
            <a:r>
              <a:rPr lang="en-AU" dirty="0"/>
              <a:t>Primary hepatic </a:t>
            </a:r>
            <a:r>
              <a:rPr lang="en-AU" dirty="0" err="1" smtClean="0"/>
              <a:t>hemangiosarcoma</a:t>
            </a:r>
            <a:r>
              <a:rPr lang="en-AU" dirty="0" smtClean="0"/>
              <a:t>, </a:t>
            </a:r>
            <a:r>
              <a:rPr lang="en-US" dirty="0" smtClean="0"/>
              <a:t>) </a:t>
            </a:r>
            <a:endParaRPr lang="en-US" dirty="0"/>
          </a:p>
          <a:p>
            <a:pPr marL="0" indent="0" algn="l" rtl="0">
              <a:buNone/>
            </a:pPr>
            <a:endParaRPr lang="en-US" dirty="0"/>
          </a:p>
          <a:p>
            <a:pPr marL="0" indent="0" algn="l" rtl="0">
              <a:buNone/>
            </a:pPr>
            <a:r>
              <a:rPr lang="en-US" dirty="0"/>
              <a:t> </a:t>
            </a:r>
          </a:p>
          <a:p>
            <a:pPr algn="l" rtl="0"/>
            <a:r>
              <a:rPr lang="en-US" dirty="0" smtClean="0"/>
              <a:t>Metastatic </a:t>
            </a:r>
            <a:r>
              <a:rPr lang="en-US" dirty="0"/>
              <a:t>tumors are more common than primary </a:t>
            </a:r>
            <a:r>
              <a:rPr lang="en-US" dirty="0" smtClean="0"/>
              <a:t>ones</a:t>
            </a:r>
          </a:p>
          <a:p>
            <a:pPr algn="l" rtl="0"/>
            <a:endParaRPr lang="en-US" dirty="0" smtClean="0"/>
          </a:p>
          <a:p>
            <a:pPr algn="l" rtl="0"/>
            <a:r>
              <a:rPr lang="en-US" dirty="0" smtClean="0"/>
              <a:t>The </a:t>
            </a:r>
            <a:r>
              <a:rPr lang="en-US" dirty="0"/>
              <a:t>most common secondary tumors are hematopoietic and lymphoid tumors followed by epithelial and </a:t>
            </a:r>
            <a:r>
              <a:rPr lang="en-US" dirty="0" err="1"/>
              <a:t>mesenchymal</a:t>
            </a:r>
            <a:r>
              <a:rPr lang="en-US" dirty="0"/>
              <a:t> tumors</a:t>
            </a:r>
            <a:r>
              <a:rPr lang="en-US" dirty="0" smtClean="0"/>
              <a:t>. </a:t>
            </a:r>
            <a:endParaRPr lang="en-US" dirty="0"/>
          </a:p>
          <a:p>
            <a:pPr algn="l"/>
            <a:endParaRPr lang="fa-IR" dirty="0"/>
          </a:p>
        </p:txBody>
      </p:sp>
      <p:pic>
        <p:nvPicPr>
          <p:cNvPr id="25602" name="Picture 2" descr="F:\محاضضرات\liver and billiary system\New folder\Colorectal Surgery FIgure 1.jpg"/>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31937" r="16394" b="59147"/>
          <a:stretch/>
        </p:blipFill>
        <p:spPr bwMode="auto">
          <a:xfrm>
            <a:off x="6732240" y="2614404"/>
            <a:ext cx="2411400" cy="2254756"/>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4" descr="نتيجة بحث الصور عن Traumatic Biliary Tract Rupture"/>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804248" y="116632"/>
            <a:ext cx="2251347" cy="2156554"/>
          </a:xfrm>
          <a:prstGeom prst="rect">
            <a:avLst/>
          </a:prstGeom>
          <a:noFill/>
          <a:extLst>
            <a:ext uri="{909E8E84-426E-40DD-AFC4-6F175D3DCCD1}">
              <a14:hiddenFill xmlns:a14="http://schemas.microsoft.com/office/drawing/2010/main" xmlns="">
                <a:solidFill>
                  <a:srgbClr val="FFFFFF"/>
                </a:solidFill>
              </a14:hiddenFill>
            </a:ext>
          </a:extLst>
        </p:spPr>
      </p:pic>
      <p:sp>
        <p:nvSpPr>
          <p:cNvPr id="5" name="مستطيل 4"/>
          <p:cNvSpPr/>
          <p:nvPr/>
        </p:nvSpPr>
        <p:spPr>
          <a:xfrm>
            <a:off x="0" y="0"/>
            <a:ext cx="4500562" cy="584775"/>
          </a:xfrm>
          <a:prstGeom prst="rect">
            <a:avLst/>
          </a:prstGeom>
        </p:spPr>
        <p:txBody>
          <a:bodyPr wrap="square">
            <a:spAutoFit/>
          </a:bodyPr>
          <a:lstStyle/>
          <a:p>
            <a:pPr algn="l" rtl="0"/>
            <a:r>
              <a:rPr lang="en-US" sz="3200" b="1" dirty="0" smtClean="0"/>
              <a:t>8. </a:t>
            </a:r>
            <a:r>
              <a:rPr lang="en-US" sz="3200" b="1" dirty="0" err="1" smtClean="0"/>
              <a:t>Hepatobiliary</a:t>
            </a:r>
            <a:r>
              <a:rPr lang="en-US" sz="3200" b="1" dirty="0" smtClean="0"/>
              <a:t> tumors</a:t>
            </a:r>
            <a:endParaRPr lang="ar-IQ" sz="3200" dirty="0"/>
          </a:p>
        </p:txBody>
      </p:sp>
    </p:spTree>
    <p:extLst>
      <p:ext uri="{BB962C8B-B14F-4D97-AF65-F5344CB8AC3E}">
        <p14:creationId xmlns:p14="http://schemas.microsoft.com/office/powerpoint/2010/main" xmlns="" val="10815623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12" y="44624"/>
            <a:ext cx="6048672" cy="6624736"/>
          </a:xfrm>
        </p:spPr>
        <p:txBody>
          <a:bodyPr>
            <a:normAutofit fontScale="92500" lnSpcReduction="10000"/>
          </a:bodyPr>
          <a:lstStyle/>
          <a:p>
            <a:pPr algn="l" rtl="0"/>
            <a:r>
              <a:rPr lang="en-US" dirty="0" smtClean="0"/>
              <a:t>Most </a:t>
            </a:r>
            <a:r>
              <a:rPr lang="en-US" dirty="0"/>
              <a:t>animals with </a:t>
            </a:r>
            <a:r>
              <a:rPr lang="en-US" dirty="0" err="1"/>
              <a:t>hepatobiliary</a:t>
            </a:r>
            <a:r>
              <a:rPr lang="en-US" dirty="0"/>
              <a:t> </a:t>
            </a:r>
            <a:r>
              <a:rPr lang="en-US" dirty="0" err="1"/>
              <a:t>neoplasia</a:t>
            </a:r>
            <a:r>
              <a:rPr lang="en-US" dirty="0"/>
              <a:t> are aged 9 to 12 years old at </a:t>
            </a:r>
            <a:r>
              <a:rPr lang="en-US" dirty="0" smtClean="0"/>
              <a:t>presentation. </a:t>
            </a:r>
          </a:p>
          <a:p>
            <a:pPr algn="l" rtl="0"/>
            <a:endParaRPr lang="en-US" dirty="0" smtClean="0"/>
          </a:p>
          <a:p>
            <a:pPr algn="l" rtl="0"/>
            <a:r>
              <a:rPr lang="en-US" dirty="0" smtClean="0"/>
              <a:t>Clinical </a:t>
            </a:r>
            <a:r>
              <a:rPr lang="en-US" dirty="0"/>
              <a:t>signs, when present, </a:t>
            </a:r>
            <a:r>
              <a:rPr lang="en-US" dirty="0" smtClean="0"/>
              <a:t>are likely </a:t>
            </a:r>
            <a:r>
              <a:rPr lang="en-US" dirty="0"/>
              <a:t>to be nonspecific, with lethargy, anorexia, weight loss, and vomiting being most prevalent.* Physical examination may reveal a palpable abdominal mass, </a:t>
            </a:r>
            <a:endParaRPr lang="en-US" dirty="0" smtClean="0"/>
          </a:p>
          <a:p>
            <a:pPr algn="l" rtl="0">
              <a:buNone/>
            </a:pPr>
            <a:endParaRPr lang="en-US" dirty="0"/>
          </a:p>
          <a:p>
            <a:pPr algn="l" rtl="0"/>
            <a:r>
              <a:rPr lang="en-US" dirty="0" smtClean="0"/>
              <a:t>Other </a:t>
            </a:r>
            <a:r>
              <a:rPr lang="en-US" dirty="0"/>
              <a:t>signs may be secondary to hepatic failure and include icterus, poor body condition, or </a:t>
            </a:r>
            <a:r>
              <a:rPr lang="en-US" dirty="0" smtClean="0"/>
              <a:t>ascites</a:t>
            </a:r>
          </a:p>
          <a:p>
            <a:pPr algn="l" rtl="0"/>
            <a:endParaRPr lang="en-US" dirty="0" smtClean="0"/>
          </a:p>
        </p:txBody>
      </p:sp>
      <p:pic>
        <p:nvPicPr>
          <p:cNvPr id="26626" name="Picture 2" descr="F:\محاضضرات\liver\تنزيل.jpe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300192" y="10223"/>
            <a:ext cx="2568699" cy="2121517"/>
          </a:xfrm>
          <a:prstGeom prst="rect">
            <a:avLst/>
          </a:prstGeom>
          <a:noFill/>
          <a:extLst>
            <a:ext uri="{909E8E84-426E-40DD-AFC4-6F175D3DCCD1}">
              <a14:hiddenFill xmlns:a14="http://schemas.microsoft.com/office/drawing/2010/main" xmlns="">
                <a:solidFill>
                  <a:srgbClr val="FFFFFF"/>
                </a:solidFill>
              </a14:hiddenFill>
            </a:ext>
          </a:extLst>
        </p:spPr>
      </p:pic>
      <p:pic>
        <p:nvPicPr>
          <p:cNvPr id="26627" name="Picture 3" descr="F:\محاضضرات\liver and billiary system\New folder\innnndex.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251004" y="2492896"/>
            <a:ext cx="2857500" cy="16002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521814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20688"/>
            <a:ext cx="8229600" cy="5505475"/>
          </a:xfrm>
        </p:spPr>
        <p:txBody>
          <a:bodyPr>
            <a:normAutofit fontScale="77500" lnSpcReduction="20000"/>
          </a:bodyPr>
          <a:lstStyle/>
          <a:p>
            <a:pPr marL="0" indent="0" algn="l" rtl="0">
              <a:buNone/>
            </a:pPr>
            <a:r>
              <a:rPr lang="en-US" dirty="0"/>
              <a:t>Diagnosis</a:t>
            </a:r>
          </a:p>
          <a:p>
            <a:pPr lvl="0" algn="l" rtl="0"/>
            <a:r>
              <a:rPr lang="en-US" dirty="0"/>
              <a:t>Plain </a:t>
            </a:r>
            <a:r>
              <a:rPr lang="en-US" dirty="0" smtClean="0"/>
              <a:t>radiography</a:t>
            </a:r>
          </a:p>
          <a:p>
            <a:pPr lvl="0" algn="l" rtl="0"/>
            <a:endParaRPr lang="en-US" dirty="0"/>
          </a:p>
          <a:p>
            <a:pPr lvl="0" algn="l" rtl="0"/>
            <a:r>
              <a:rPr lang="en-US" dirty="0"/>
              <a:t>Abdominal </a:t>
            </a:r>
            <a:r>
              <a:rPr lang="en-US" dirty="0" smtClean="0"/>
              <a:t>ultrasonography</a:t>
            </a:r>
          </a:p>
          <a:p>
            <a:pPr lvl="0" algn="l" rtl="0"/>
            <a:endParaRPr lang="en-US" dirty="0"/>
          </a:p>
          <a:p>
            <a:pPr lvl="0" algn="l" rtl="0"/>
            <a:r>
              <a:rPr lang="en-US" dirty="0"/>
              <a:t>aspiration or biopsy of masses is required for histologic diagnosis. Diagnosis of specific tissue types requires fine needle aspiration of cells, needle core biopsy, laparoscopic liver biopsy, or “open” surgical biopsy. </a:t>
            </a:r>
            <a:endParaRPr lang="en-US" dirty="0" smtClean="0"/>
          </a:p>
          <a:p>
            <a:pPr lvl="0" algn="l" rtl="0"/>
            <a:r>
              <a:rPr lang="en-US" u="sng" dirty="0" smtClean="0"/>
              <a:t>The </a:t>
            </a:r>
            <a:r>
              <a:rPr lang="en-US" u="sng" dirty="0"/>
              <a:t>simplest method for obtaining a diagnosis of hepatic </a:t>
            </a:r>
            <a:r>
              <a:rPr lang="en-US" u="sng" dirty="0" err="1"/>
              <a:t>neoplasia</a:t>
            </a:r>
            <a:r>
              <a:rPr lang="en-US" u="sng" dirty="0"/>
              <a:t> is ultrasound-guided fine needle aspiration.</a:t>
            </a:r>
          </a:p>
          <a:p>
            <a:pPr marL="0" indent="0" algn="l" rtl="0">
              <a:buNone/>
            </a:pPr>
            <a:endParaRPr lang="en-US" dirty="0"/>
          </a:p>
          <a:p>
            <a:pPr algn="l" rtl="0"/>
            <a:r>
              <a:rPr lang="en-US" dirty="0"/>
              <a:t>Contrast enhanced harmonic ultrasonography increases the ability to differentiate between benign and malignant hepatic </a:t>
            </a:r>
            <a:r>
              <a:rPr lang="en-US" dirty="0" smtClean="0"/>
              <a:t>nodules </a:t>
            </a:r>
          </a:p>
        </p:txBody>
      </p:sp>
      <p:pic>
        <p:nvPicPr>
          <p:cNvPr id="4" name="Picture 2" descr="نتيجة بحث الصور عن Traumatic Biliary Tract Rupture"/>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860032" y="20487"/>
            <a:ext cx="4114743" cy="230425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065750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sp>
        <p:nvSpPr>
          <p:cNvPr id="3" name="Content Placeholder 2"/>
          <p:cNvSpPr>
            <a:spLocks noGrp="1"/>
          </p:cNvSpPr>
          <p:nvPr>
            <p:ph idx="1"/>
          </p:nvPr>
        </p:nvSpPr>
        <p:spPr/>
        <p:txBody>
          <a:bodyPr/>
          <a:lstStyle/>
          <a:p>
            <a:endParaRPr lang="fa-IR" dirty="0"/>
          </a:p>
        </p:txBody>
      </p:sp>
      <p:pic>
        <p:nvPicPr>
          <p:cNvPr id="28675" name="Picture 3" descr="F:\محاضضرات\maxresdefault.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p:nvPr/>
        </p:nvSpPr>
        <p:spPr>
          <a:xfrm>
            <a:off x="6384572" y="0"/>
            <a:ext cx="2736304" cy="769441"/>
          </a:xfrm>
          <a:prstGeom prst="rect">
            <a:avLst/>
          </a:prstGeom>
        </p:spPr>
        <p:txBody>
          <a:bodyPr wrap="square">
            <a:spAutoFit/>
          </a:bodyPr>
          <a:lstStyle/>
          <a:p>
            <a:pPr algn="l" rtl="0"/>
            <a:r>
              <a:rPr lang="en-AU" sz="4400" b="1" dirty="0" smtClean="0">
                <a:latin typeface="ParkAvenue BT" panose="03020602050506080705" pitchFamily="66" charset="0"/>
                <a:cs typeface="+mj-cs"/>
              </a:rPr>
              <a:t>Good </a:t>
            </a:r>
            <a:r>
              <a:rPr lang="en-AU" sz="4400" b="1" dirty="0">
                <a:latin typeface="ParkAvenue BT" panose="03020602050506080705" pitchFamily="66" charset="0"/>
                <a:cs typeface="+mj-cs"/>
              </a:rPr>
              <a:t>luck </a:t>
            </a:r>
            <a:endParaRPr lang="fa-IR" sz="4400" b="1" dirty="0">
              <a:latin typeface="ParkAvenue BT" panose="03020602050506080705" pitchFamily="66" charset="0"/>
              <a:cs typeface="+mj-cs"/>
            </a:endParaRPr>
          </a:p>
        </p:txBody>
      </p:sp>
    </p:spTree>
    <p:extLst>
      <p:ext uri="{BB962C8B-B14F-4D97-AF65-F5344CB8AC3E}">
        <p14:creationId xmlns:p14="http://schemas.microsoft.com/office/powerpoint/2010/main" xmlns="" val="41110089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528" y="58614"/>
            <a:ext cx="2170584" cy="346050"/>
          </a:xfrm>
        </p:spPr>
        <p:txBody>
          <a:bodyPr>
            <a:noAutofit/>
          </a:bodyPr>
          <a:lstStyle/>
          <a:p>
            <a:r>
              <a:rPr lang="en-US" sz="2800" dirty="0" smtClean="0">
                <a:solidFill>
                  <a:srgbClr val="002060"/>
                </a:solidFill>
              </a:rPr>
              <a:t>anatomy</a:t>
            </a:r>
            <a:endParaRPr lang="fa-IR" sz="2800" dirty="0">
              <a:solidFill>
                <a:srgbClr val="002060"/>
              </a:solidFill>
            </a:endParaRPr>
          </a:p>
        </p:txBody>
      </p:sp>
      <p:sp>
        <p:nvSpPr>
          <p:cNvPr id="3" name="Content Placeholder 2"/>
          <p:cNvSpPr>
            <a:spLocks noGrp="1"/>
          </p:cNvSpPr>
          <p:nvPr>
            <p:ph idx="1"/>
          </p:nvPr>
        </p:nvSpPr>
        <p:spPr>
          <a:xfrm>
            <a:off x="5814" y="908721"/>
            <a:ext cx="9078288" cy="797327"/>
          </a:xfrm>
        </p:spPr>
        <p:txBody>
          <a:bodyPr>
            <a:normAutofit fontScale="55000" lnSpcReduction="20000"/>
          </a:bodyPr>
          <a:lstStyle/>
          <a:p>
            <a:pPr marL="0" indent="0" algn="l" rtl="0">
              <a:buNone/>
            </a:pPr>
            <a:r>
              <a:rPr lang="en-US" u="sng" dirty="0"/>
              <a:t>Surgery of the liver and </a:t>
            </a:r>
            <a:r>
              <a:rPr lang="en-US" u="sng" dirty="0" err="1"/>
              <a:t>extrahepatic</a:t>
            </a:r>
            <a:r>
              <a:rPr lang="en-US" u="sng" dirty="0"/>
              <a:t> biliary tract is challenging areas in small animal surgery because :   </a:t>
            </a:r>
            <a:r>
              <a:rPr lang="en-US" i="1" u="sng" dirty="0"/>
              <a:t>organs are highly vascular, access is poor because of limited mobility, and hepatic parenchyma is often friable and difficult to suture</a:t>
            </a:r>
            <a:r>
              <a:rPr lang="en-US" i="1" u="sng" dirty="0" smtClean="0"/>
              <a:t>.</a:t>
            </a:r>
            <a:endParaRPr lang="en-US" i="1" u="sng" dirty="0"/>
          </a:p>
        </p:txBody>
      </p:sp>
      <p:pic>
        <p:nvPicPr>
          <p:cNvPr id="5123" name="Picture 3" descr="F:\محاضضرات\liver\T1605C08Fig01.jpg"/>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2834" t="7392" r="4940" b="3334"/>
          <a:stretch/>
        </p:blipFill>
        <p:spPr bwMode="auto">
          <a:xfrm>
            <a:off x="5286380" y="1706048"/>
            <a:ext cx="3797722" cy="4298709"/>
          </a:xfrm>
          <a:prstGeom prst="rect">
            <a:avLst/>
          </a:prstGeom>
          <a:noFill/>
          <a:extLst>
            <a:ext uri="{909E8E84-426E-40DD-AFC4-6F175D3DCCD1}">
              <a14:hiddenFill xmlns:a14="http://schemas.microsoft.com/office/drawing/2010/main" xmlns="">
                <a:solidFill>
                  <a:srgbClr val="FFFFFF"/>
                </a:solidFill>
              </a14:hiddenFill>
            </a:ext>
          </a:extLst>
        </p:spPr>
      </p:pic>
      <p:sp>
        <p:nvSpPr>
          <p:cNvPr id="7" name="Content Placeholder 2"/>
          <p:cNvSpPr txBox="1">
            <a:spLocks/>
          </p:cNvSpPr>
          <p:nvPr/>
        </p:nvSpPr>
        <p:spPr>
          <a:xfrm>
            <a:off x="0" y="4993226"/>
            <a:ext cx="4736976" cy="936104"/>
          </a:xfrm>
          <a:prstGeom prst="rect">
            <a:avLst/>
          </a:prstGeom>
        </p:spPr>
        <p:txBody>
          <a:bodyPr vert="horz" lIns="91440" tIns="45720" rIns="91440" bIns="45720" rtlCol="1">
            <a:normAutofit fontScale="70000" lnSpcReduction="20000"/>
          </a:body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The fissures subdivide the liver of</a:t>
            </a:r>
            <a:r>
              <a:rPr kumimoji="0" lang="en-US" sz="3200" b="0" i="0" u="sng" strike="noStrike" kern="1200" cap="none" spc="0" normalizeH="0" baseline="0" noProof="0" dirty="0" smtClean="0">
                <a:ln>
                  <a:noFill/>
                </a:ln>
                <a:solidFill>
                  <a:schemeClr val="tx1"/>
                </a:solidFill>
                <a:effectLst/>
                <a:uLnTx/>
                <a:uFillTx/>
                <a:latin typeface="+mn-lt"/>
                <a:ea typeface="+mn-ea"/>
                <a:cs typeface="+mn-cs"/>
              </a:rPr>
              <a:t> dogs and cats into five lobes, four </a:t>
            </a:r>
            <a:r>
              <a:rPr kumimoji="0" lang="en-US" sz="3200" b="0" i="0" u="sng" strike="noStrike" kern="1200" cap="none" spc="0" normalizeH="0" baseline="0" noProof="0" dirty="0" err="1" smtClean="0">
                <a:ln>
                  <a:noFill/>
                </a:ln>
                <a:solidFill>
                  <a:schemeClr val="tx1"/>
                </a:solidFill>
                <a:effectLst/>
                <a:uLnTx/>
                <a:uFillTx/>
                <a:latin typeface="+mn-lt"/>
                <a:ea typeface="+mn-ea"/>
                <a:cs typeface="+mn-cs"/>
              </a:rPr>
              <a:t>sublobes</a:t>
            </a:r>
            <a:r>
              <a:rPr kumimoji="0" lang="en-US" sz="3200" b="0" i="0" u="sng" strike="noStrike" kern="1200" cap="none" spc="0" normalizeH="0" baseline="0" noProof="0" dirty="0" smtClean="0">
                <a:ln>
                  <a:noFill/>
                </a:ln>
                <a:solidFill>
                  <a:schemeClr val="tx1"/>
                </a:solidFill>
                <a:effectLst/>
                <a:uLnTx/>
                <a:uFillTx/>
                <a:latin typeface="+mn-lt"/>
                <a:ea typeface="+mn-ea"/>
                <a:cs typeface="+mn-cs"/>
              </a:rPr>
              <a:t>, and two processes.</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Rectangle 3"/>
          <p:cNvSpPr/>
          <p:nvPr/>
        </p:nvSpPr>
        <p:spPr>
          <a:xfrm>
            <a:off x="0" y="5997379"/>
            <a:ext cx="4608512" cy="646331"/>
          </a:xfrm>
          <a:prstGeom prst="rect">
            <a:avLst/>
          </a:prstGeom>
        </p:spPr>
        <p:txBody>
          <a:bodyPr wrap="square">
            <a:spAutoFit/>
          </a:bodyPr>
          <a:lstStyle/>
          <a:p>
            <a:pPr algn="l" rtl="0"/>
            <a:r>
              <a:rPr lang="en-US" u="sng" dirty="0"/>
              <a:t>The left lobe is the largest and is subdivided into the left lateral and left medial lobes</a:t>
            </a:r>
            <a:r>
              <a:rPr lang="en-US" dirty="0"/>
              <a:t>.</a:t>
            </a:r>
          </a:p>
        </p:txBody>
      </p:sp>
      <p:pic>
        <p:nvPicPr>
          <p:cNvPr id="9" name="Picture 4" descr="F:\محاضضرات\liver\a319ae7717df3507fc908448a1bb7e5f101b702a.png"/>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5622" r="2771"/>
          <a:stretch/>
        </p:blipFill>
        <p:spPr bwMode="auto">
          <a:xfrm>
            <a:off x="1071537" y="1785926"/>
            <a:ext cx="3834441" cy="300039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870964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2616" y="188640"/>
            <a:ext cx="5915000" cy="292894"/>
          </a:xfrm>
        </p:spPr>
        <p:txBody>
          <a:bodyPr>
            <a:normAutofit fontScale="90000"/>
          </a:bodyPr>
          <a:lstStyle/>
          <a:p>
            <a:r>
              <a:rPr lang="en-US" b="1" dirty="0"/>
              <a:t>Biliary </a:t>
            </a:r>
            <a:r>
              <a:rPr lang="en-US" b="1" dirty="0" smtClean="0"/>
              <a:t>System</a:t>
            </a:r>
            <a:endParaRPr lang="fa-IR" b="1" dirty="0"/>
          </a:p>
        </p:txBody>
      </p:sp>
      <p:sp>
        <p:nvSpPr>
          <p:cNvPr id="3" name="Content Placeholder 2"/>
          <p:cNvSpPr>
            <a:spLocks noGrp="1"/>
          </p:cNvSpPr>
          <p:nvPr>
            <p:ph idx="1"/>
          </p:nvPr>
        </p:nvSpPr>
        <p:spPr>
          <a:xfrm>
            <a:off x="0" y="620688"/>
            <a:ext cx="8964488" cy="820687"/>
          </a:xfrm>
        </p:spPr>
        <p:txBody>
          <a:bodyPr>
            <a:noAutofit/>
          </a:bodyPr>
          <a:lstStyle/>
          <a:p>
            <a:pPr marL="0" indent="0" algn="l" rtl="0">
              <a:buNone/>
            </a:pPr>
            <a:r>
              <a:rPr lang="en-US" sz="2000" dirty="0"/>
              <a:t>Within the liver, </a:t>
            </a:r>
            <a:r>
              <a:rPr lang="en-US" sz="2000" dirty="0" err="1"/>
              <a:t>canaliculi</a:t>
            </a:r>
            <a:r>
              <a:rPr lang="en-US" sz="2000" dirty="0"/>
              <a:t> drain bile into interlobular </a:t>
            </a:r>
            <a:r>
              <a:rPr lang="en-US" sz="2000" dirty="0" smtClean="0"/>
              <a:t>ducts.  These </a:t>
            </a:r>
            <a:r>
              <a:rPr lang="en-US" sz="2000" dirty="0"/>
              <a:t>converge further into lobar ducts that become known as </a:t>
            </a:r>
            <a:r>
              <a:rPr lang="en-US" sz="2000" i="1" dirty="0"/>
              <a:t>hepatic ducts </a:t>
            </a:r>
            <a:r>
              <a:rPr lang="en-US" sz="2000" dirty="0" smtClean="0"/>
              <a:t>as </a:t>
            </a:r>
            <a:r>
              <a:rPr lang="en-US" sz="2000" dirty="0"/>
              <a:t>they exit the liver parenchyma and form part of the </a:t>
            </a:r>
            <a:r>
              <a:rPr lang="en-US" sz="2000" dirty="0" err="1"/>
              <a:t>extrahepatic</a:t>
            </a:r>
            <a:r>
              <a:rPr lang="en-US" sz="2000" dirty="0"/>
              <a:t> biliary tract</a:t>
            </a:r>
            <a:endParaRPr lang="fa-IR" sz="2000"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214942" y="1662551"/>
            <a:ext cx="3440994" cy="319520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 name="Picture 2" descr="F:\محاضضرات\liver\2425_Gallbladder.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77411" y="1714488"/>
            <a:ext cx="3880275" cy="3160428"/>
          </a:xfrm>
          <a:prstGeom prst="rect">
            <a:avLst/>
          </a:prstGeom>
          <a:noFill/>
          <a:extLst>
            <a:ext uri="{909E8E84-426E-40DD-AFC4-6F175D3DCCD1}">
              <a14:hiddenFill xmlns:a14="http://schemas.microsoft.com/office/drawing/2010/main" xmlns="">
                <a:solidFill>
                  <a:srgbClr val="FFFFFF"/>
                </a:solidFill>
              </a14:hiddenFill>
            </a:ext>
          </a:extLst>
        </p:spPr>
      </p:pic>
      <p:sp>
        <p:nvSpPr>
          <p:cNvPr id="7" name="Content Placeholder 2"/>
          <p:cNvSpPr txBox="1">
            <a:spLocks/>
          </p:cNvSpPr>
          <p:nvPr/>
        </p:nvSpPr>
        <p:spPr>
          <a:xfrm>
            <a:off x="179512" y="5104652"/>
            <a:ext cx="8712968" cy="1324744"/>
          </a:xfrm>
          <a:prstGeom prst="rect">
            <a:avLst/>
          </a:prstGeom>
        </p:spPr>
        <p:txBody>
          <a:bodyPr vert="horz" lIns="91440" tIns="45720" rIns="91440" bIns="45720" rtlCol="1">
            <a:normAutofit fontScale="70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0" strike="noStrike" kern="1200" cap="none" spc="0" normalizeH="0" baseline="0" noProof="0" dirty="0" smtClean="0">
                <a:ln>
                  <a:noFill/>
                </a:ln>
                <a:solidFill>
                  <a:schemeClr val="tx1"/>
                </a:solidFill>
                <a:effectLst/>
                <a:uLnTx/>
                <a:uFillTx/>
                <a:latin typeface="+mn-lt"/>
                <a:ea typeface="+mn-ea"/>
                <a:cs typeface="+mn-cs"/>
              </a:rPr>
              <a:t>The gallbladder stores and concentrates bile and excretes it into the intestinal tract.</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0" strike="noStrike" kern="1200" cap="none" spc="0" normalizeH="0" baseline="0" noProof="0" dirty="0" smtClean="0">
                <a:ln>
                  <a:noFill/>
                </a:ln>
                <a:solidFill>
                  <a:schemeClr val="tx1"/>
                </a:solidFill>
                <a:effectLst/>
                <a:uLnTx/>
                <a:uFillTx/>
                <a:latin typeface="+mn-lt"/>
                <a:ea typeface="+mn-ea"/>
                <a:cs typeface="+mn-cs"/>
              </a:rPr>
              <a:t>Bile first passes through the cystic duct and common bile duct before entering the duodenum through the sphincter of </a:t>
            </a:r>
            <a:r>
              <a:rPr kumimoji="0" lang="en-US" sz="3200" b="0" strike="noStrike" kern="1200" cap="none" spc="0" normalizeH="0" baseline="0" noProof="0" dirty="0" err="1" smtClean="0">
                <a:ln>
                  <a:noFill/>
                </a:ln>
                <a:solidFill>
                  <a:schemeClr val="tx1"/>
                </a:solidFill>
                <a:effectLst/>
                <a:uLnTx/>
                <a:uFillTx/>
                <a:latin typeface="+mn-lt"/>
                <a:ea typeface="+mn-ea"/>
                <a:cs typeface="+mn-cs"/>
              </a:rPr>
              <a:t>Oddi</a:t>
            </a:r>
            <a:r>
              <a:rPr kumimoji="0" lang="en-US" sz="3200" b="0" strike="noStrike" kern="1200" cap="none" spc="0" normalizeH="0" baseline="0" noProof="0" dirty="0" smtClean="0">
                <a:ln>
                  <a:noFill/>
                </a:ln>
                <a:solidFill>
                  <a:schemeClr val="tx1"/>
                </a:solidFill>
                <a:effectLst/>
                <a:uLnTx/>
                <a:uFillTx/>
                <a:latin typeface="+mn-lt"/>
                <a:ea typeface="+mn-ea"/>
                <a:cs typeface="+mn-cs"/>
              </a:rPr>
              <a:t>.</a:t>
            </a:r>
          </a:p>
          <a:p>
            <a:pPr marL="342900" marR="0" lvl="0" indent="-342900" algn="r" defTabSz="914400" rtl="1"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fa-IR" sz="3200" b="0"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xmlns="" val="4285695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14290"/>
            <a:ext cx="5429256" cy="2677656"/>
          </a:xfrm>
          <a:prstGeom prst="rect">
            <a:avLst/>
          </a:prstGeom>
        </p:spPr>
        <p:txBody>
          <a:bodyPr wrap="square">
            <a:spAutoFit/>
          </a:bodyPr>
          <a:lstStyle/>
          <a:p>
            <a:pPr algn="l" rtl="0"/>
            <a:r>
              <a:rPr lang="en-US" sz="2800" dirty="0">
                <a:solidFill>
                  <a:srgbClr val="002060"/>
                </a:solidFill>
              </a:rPr>
              <a:t>Blood Supply</a:t>
            </a:r>
          </a:p>
          <a:p>
            <a:pPr algn="l" rtl="0"/>
            <a:r>
              <a:rPr lang="en-US" sz="2800" u="sng" dirty="0"/>
              <a:t>Blood supply to the liver comes from the hepatic artery, which is a branch of the celiac artery, and the portal vein</a:t>
            </a:r>
            <a:r>
              <a:rPr lang="en-US" sz="2800" u="sng" dirty="0" smtClean="0"/>
              <a:t>.</a:t>
            </a:r>
          </a:p>
          <a:p>
            <a:pPr algn="l" rtl="0"/>
            <a:endParaRPr lang="en-US" sz="2800" dirty="0" smtClean="0"/>
          </a:p>
        </p:txBody>
      </p:sp>
      <p:pic>
        <p:nvPicPr>
          <p:cNvPr id="9218" name="Picture 2" descr="F:\محاضضرات\liver\Physiological-Anatomy-of-Liveggr.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357818" y="357167"/>
            <a:ext cx="3786182" cy="4200696"/>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3"/>
          <p:cNvSpPr/>
          <p:nvPr/>
        </p:nvSpPr>
        <p:spPr>
          <a:xfrm>
            <a:off x="0" y="5786454"/>
            <a:ext cx="8352928" cy="954107"/>
          </a:xfrm>
          <a:prstGeom prst="rect">
            <a:avLst/>
          </a:prstGeom>
        </p:spPr>
        <p:txBody>
          <a:bodyPr wrap="square">
            <a:spAutoFit/>
          </a:bodyPr>
          <a:lstStyle/>
          <a:p>
            <a:pPr algn="l" rtl="0"/>
            <a:r>
              <a:rPr lang="en-US" sz="2800" dirty="0"/>
              <a:t>The cystic artery to the gallbladder is a branch of the left branch of the hepatic artery.</a:t>
            </a:r>
          </a:p>
        </p:txBody>
      </p:sp>
      <p:pic>
        <p:nvPicPr>
          <p:cNvPr id="7" name="Picture 4" descr="F:\محاضضرات\liver\unnamed.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57158" y="2857496"/>
            <a:ext cx="3799742" cy="242088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829822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6512" y="44624"/>
            <a:ext cx="4248472" cy="490066"/>
          </a:xfrm>
        </p:spPr>
        <p:txBody>
          <a:bodyPr>
            <a:noAutofit/>
          </a:bodyPr>
          <a:lstStyle/>
          <a:p>
            <a:r>
              <a:rPr lang="en-US" sz="3200" b="1" i="1" dirty="0"/>
              <a:t>Species </a:t>
            </a:r>
            <a:r>
              <a:rPr lang="en-US" sz="3200" b="1" i="1" dirty="0" smtClean="0"/>
              <a:t>Differences</a:t>
            </a:r>
            <a:endParaRPr lang="fa-IR" sz="3200" dirty="0"/>
          </a:p>
        </p:txBody>
      </p:sp>
      <p:pic>
        <p:nvPicPr>
          <p:cNvPr id="9218" name="Picture 2" descr="F:\محاضضرات\liver\93.gif"/>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61026" y="548680"/>
            <a:ext cx="8821950" cy="576064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85695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70" y="80844"/>
            <a:ext cx="8534182" cy="562074"/>
          </a:xfrm>
        </p:spPr>
        <p:txBody>
          <a:bodyPr>
            <a:noAutofit/>
          </a:bodyPr>
          <a:lstStyle/>
          <a:p>
            <a:r>
              <a:rPr lang="en-US" sz="2800" b="1" dirty="0"/>
              <a:t>Regenerative Capacity After Hepatic Resection or </a:t>
            </a:r>
            <a:r>
              <a:rPr lang="en-US" sz="2800" b="1" dirty="0" smtClean="0"/>
              <a:t>Injury</a:t>
            </a:r>
            <a:endParaRPr lang="fa-IR" sz="2800" b="1" dirty="0"/>
          </a:p>
        </p:txBody>
      </p:sp>
      <p:sp>
        <p:nvSpPr>
          <p:cNvPr id="3" name="Content Placeholder 2"/>
          <p:cNvSpPr>
            <a:spLocks noGrp="1"/>
          </p:cNvSpPr>
          <p:nvPr>
            <p:ph idx="1"/>
          </p:nvPr>
        </p:nvSpPr>
        <p:spPr>
          <a:xfrm>
            <a:off x="0" y="857232"/>
            <a:ext cx="9144000" cy="3714776"/>
          </a:xfrm>
        </p:spPr>
        <p:txBody>
          <a:bodyPr>
            <a:normAutofit fontScale="77500" lnSpcReduction="20000"/>
          </a:bodyPr>
          <a:lstStyle/>
          <a:p>
            <a:pPr algn="l" rtl="0"/>
            <a:r>
              <a:rPr lang="en-US" dirty="0" smtClean="0"/>
              <a:t>Fortunately</a:t>
            </a:r>
            <a:r>
              <a:rPr lang="en-US" dirty="0"/>
              <a:t>, the normal liver has an incredible regenerative capacity. </a:t>
            </a:r>
            <a:endParaRPr lang="en-US" dirty="0" smtClean="0"/>
          </a:p>
          <a:p>
            <a:pPr algn="l" rtl="0"/>
            <a:r>
              <a:rPr lang="en-US" dirty="0" smtClean="0"/>
              <a:t>Normal </a:t>
            </a:r>
            <a:r>
              <a:rPr lang="en-US" dirty="0"/>
              <a:t>dogs tolerated acute removal of 65% to 70% of total liver volume, but they did not tolerate 84% </a:t>
            </a:r>
            <a:r>
              <a:rPr lang="en-US" dirty="0" smtClean="0"/>
              <a:t>removal.</a:t>
            </a:r>
          </a:p>
          <a:p>
            <a:pPr marL="0" indent="0" algn="l" rtl="0">
              <a:buNone/>
            </a:pPr>
            <a:endParaRPr lang="en-US" dirty="0" smtClean="0"/>
          </a:p>
          <a:p>
            <a:pPr marL="0" indent="0" algn="l" rtl="0">
              <a:buNone/>
            </a:pPr>
            <a:r>
              <a:rPr lang="en-US" dirty="0" smtClean="0"/>
              <a:t>Several factors have been identified that reduce hepatic regeneration </a:t>
            </a:r>
          </a:p>
          <a:p>
            <a:pPr algn="l" rtl="0"/>
            <a:r>
              <a:rPr lang="en-US" dirty="0" err="1" smtClean="0"/>
              <a:t>Biliary</a:t>
            </a:r>
            <a:r>
              <a:rPr lang="en-US" dirty="0" smtClean="0"/>
              <a:t> obstruction</a:t>
            </a:r>
          </a:p>
          <a:p>
            <a:pPr algn="l" rtl="0"/>
            <a:r>
              <a:rPr lang="en-US" dirty="0" smtClean="0"/>
              <a:t>Diabetes mellitus</a:t>
            </a:r>
          </a:p>
          <a:p>
            <a:pPr algn="l" rtl="0"/>
            <a:r>
              <a:rPr lang="en-US" dirty="0" smtClean="0"/>
              <a:t>Malnutrition, </a:t>
            </a:r>
          </a:p>
          <a:p>
            <a:pPr algn="l" rtl="0"/>
            <a:r>
              <a:rPr lang="en-US" dirty="0" smtClean="0"/>
              <a:t>older age</a:t>
            </a:r>
            <a:endParaRPr lang="en-US" dirty="0"/>
          </a:p>
        </p:txBody>
      </p:sp>
      <p:pic>
        <p:nvPicPr>
          <p:cNvPr id="11266" name="Picture 2" descr="نتيجة بحث الصور عن Regenerative Capacity After Hepatic Resection or Injury"/>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608272" y="4429132"/>
            <a:ext cx="7535760" cy="234743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829822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872" y="44624"/>
            <a:ext cx="7643192" cy="562074"/>
          </a:xfrm>
        </p:spPr>
        <p:txBody>
          <a:bodyPr>
            <a:noAutofit/>
          </a:bodyPr>
          <a:lstStyle/>
          <a:p>
            <a:r>
              <a:rPr lang="en-US" sz="2400" b="1" dirty="0"/>
              <a:t>PREOPERATIVE CONSIDERATIONS FOR HEPATIC </a:t>
            </a:r>
            <a:r>
              <a:rPr lang="en-US" sz="2400" b="1" dirty="0" smtClean="0"/>
              <a:t>SURGERY</a:t>
            </a:r>
            <a:endParaRPr lang="fa-IR" sz="2400" b="1" dirty="0"/>
          </a:p>
        </p:txBody>
      </p:sp>
      <p:sp>
        <p:nvSpPr>
          <p:cNvPr id="3" name="Content Placeholder 2"/>
          <p:cNvSpPr>
            <a:spLocks noGrp="1"/>
          </p:cNvSpPr>
          <p:nvPr>
            <p:ph idx="1"/>
          </p:nvPr>
        </p:nvSpPr>
        <p:spPr>
          <a:xfrm>
            <a:off x="107504" y="836712"/>
            <a:ext cx="5256584" cy="5616624"/>
          </a:xfrm>
        </p:spPr>
        <p:txBody>
          <a:bodyPr>
            <a:normAutofit fontScale="85000" lnSpcReduction="10000"/>
          </a:bodyPr>
          <a:lstStyle/>
          <a:p>
            <a:pPr marL="0" indent="0" algn="l" rtl="0">
              <a:buNone/>
            </a:pPr>
            <a:r>
              <a:rPr lang="en-US" u="sng" dirty="0" smtClean="0"/>
              <a:t>Hemorrhage</a:t>
            </a:r>
            <a:endParaRPr lang="en-US" dirty="0"/>
          </a:p>
          <a:p>
            <a:pPr marL="0" indent="0" algn="l" rtl="0">
              <a:buNone/>
            </a:pPr>
            <a:endParaRPr lang="en-US" dirty="0"/>
          </a:p>
          <a:p>
            <a:pPr marL="0" indent="0" algn="l" rtl="0">
              <a:buNone/>
            </a:pPr>
            <a:r>
              <a:rPr lang="en-US" u="sng" dirty="0" smtClean="0"/>
              <a:t>Hypoglycemia</a:t>
            </a:r>
            <a:endParaRPr lang="en-US" dirty="0" smtClean="0"/>
          </a:p>
          <a:p>
            <a:pPr algn="l" rtl="0"/>
            <a:r>
              <a:rPr lang="en-US" dirty="0" smtClean="0"/>
              <a:t>Glucose </a:t>
            </a:r>
            <a:r>
              <a:rPr lang="en-US" dirty="0"/>
              <a:t>supplementation should be considered in these patients and for those undergoing extensive </a:t>
            </a:r>
            <a:r>
              <a:rPr lang="en-US" dirty="0" err="1"/>
              <a:t>hepatectomy</a:t>
            </a:r>
            <a:r>
              <a:rPr lang="en-US" dirty="0"/>
              <a:t>. </a:t>
            </a:r>
            <a:endParaRPr lang="en-US" dirty="0" smtClean="0"/>
          </a:p>
          <a:p>
            <a:pPr algn="l" rtl="0"/>
            <a:endParaRPr lang="en-US" u="sng" dirty="0" smtClean="0"/>
          </a:p>
          <a:p>
            <a:pPr algn="l" rtl="0"/>
            <a:r>
              <a:rPr lang="en-US" u="sng" dirty="0" smtClean="0"/>
              <a:t>Hypoglycemia </a:t>
            </a:r>
            <a:r>
              <a:rPr lang="en-US" u="sng" dirty="0"/>
              <a:t>was not associated with liver resection of approximately 50% but can occur when 70% of the parenchyma is removed.</a:t>
            </a:r>
          </a:p>
          <a:p>
            <a:pPr algn="l"/>
            <a:endParaRPr lang="fa-IR" dirty="0"/>
          </a:p>
        </p:txBody>
      </p:sp>
      <p:pic>
        <p:nvPicPr>
          <p:cNvPr id="5122" name="Picture 2" descr="نتيجة بحث الصور عن surgery result liver hemorrhage"/>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4480" r="4069"/>
          <a:stretch/>
        </p:blipFill>
        <p:spPr bwMode="auto">
          <a:xfrm>
            <a:off x="5364088" y="548680"/>
            <a:ext cx="3672409" cy="3011780"/>
          </a:xfrm>
          <a:prstGeom prst="rect">
            <a:avLst/>
          </a:prstGeom>
          <a:noFill/>
          <a:extLst>
            <a:ext uri="{909E8E84-426E-40DD-AFC4-6F175D3DCCD1}">
              <a14:hiddenFill xmlns:a14="http://schemas.microsoft.com/office/drawing/2010/main" xmlns="">
                <a:solidFill>
                  <a:srgbClr val="FFFFFF"/>
                </a:solidFill>
              </a14:hiddenFill>
            </a:ext>
          </a:extLst>
        </p:spPr>
      </p:pic>
      <p:pic>
        <p:nvPicPr>
          <p:cNvPr id="5123" name="Picture 3" descr="F:\محاضضرات\liver and billiary system\thekingbingg-1.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364088" y="3861048"/>
            <a:ext cx="3759386" cy="232635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588967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12" y="0"/>
            <a:ext cx="5822958" cy="1714488"/>
          </a:xfrm>
        </p:spPr>
        <p:txBody>
          <a:bodyPr>
            <a:normAutofit/>
          </a:bodyPr>
          <a:lstStyle/>
          <a:p>
            <a:pPr marL="0" indent="0" algn="l" rtl="0">
              <a:buNone/>
            </a:pPr>
            <a:r>
              <a:rPr lang="en-US" sz="3600" b="1" dirty="0"/>
              <a:t>Anesthesia</a:t>
            </a:r>
          </a:p>
          <a:p>
            <a:pPr algn="l" rtl="0">
              <a:buNone/>
            </a:pPr>
            <a:r>
              <a:rPr lang="en-US" sz="2400" dirty="0"/>
              <a:t>Drugs undergoing hepatic </a:t>
            </a:r>
            <a:r>
              <a:rPr lang="en-US" sz="2400" dirty="0" err="1"/>
              <a:t>metabolization</a:t>
            </a:r>
            <a:r>
              <a:rPr lang="en-US" sz="2400" dirty="0"/>
              <a:t> should be avoided when possible</a:t>
            </a:r>
            <a:r>
              <a:rPr lang="en-US" sz="3600" dirty="0" smtClean="0"/>
              <a:t>.</a:t>
            </a:r>
          </a:p>
          <a:p>
            <a:pPr marL="0" indent="0" algn="l" rtl="0">
              <a:buNone/>
            </a:pPr>
            <a:endParaRPr lang="en-US" sz="3600" dirty="0" smtClean="0"/>
          </a:p>
          <a:p>
            <a:pPr algn="l" rtl="0"/>
            <a:endParaRPr lang="en-US" sz="3600" dirty="0" smtClean="0"/>
          </a:p>
        </p:txBody>
      </p:sp>
      <p:pic>
        <p:nvPicPr>
          <p:cNvPr id="6146" name="Picture 2" descr="نتيجة بحث الصور عن inhalation anesthesia in dogs"/>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906967" y="0"/>
            <a:ext cx="3094189" cy="1857364"/>
          </a:xfrm>
          <a:prstGeom prst="rect">
            <a:avLst/>
          </a:prstGeom>
          <a:noFill/>
          <a:extLst>
            <a:ext uri="{909E8E84-426E-40DD-AFC4-6F175D3DCCD1}">
              <a14:hiddenFill xmlns:a14="http://schemas.microsoft.com/office/drawing/2010/main" xmlns="">
                <a:solidFill>
                  <a:srgbClr val="FFFFFF"/>
                </a:solidFill>
              </a14:hiddenFill>
            </a:ext>
          </a:extLst>
        </p:spPr>
      </p:pic>
      <p:pic>
        <p:nvPicPr>
          <p:cNvPr id="6148" name="Picture 4" descr="نتيجة بحث الصور عن halothane"/>
          <p:cNvPicPr>
            <a:picLocks noChangeAspect="1" noChangeArrowheads="1"/>
          </p:cNvPicPr>
          <p:nvPr/>
        </p:nvPicPr>
        <p:blipFill>
          <a:blip r:embed="rId3">
            <a:extLst>
              <a:ext uri="{28A0092B-C50C-407E-A947-70E740481C1C}">
                <a14:useLocalDpi xmlns:a14="http://schemas.microsoft.com/office/drawing/2010/main" xmlns="" val="0"/>
              </a:ext>
            </a:extLst>
          </a:blip>
          <a:srcRect r="48592"/>
          <a:stretch>
            <a:fillRect/>
          </a:stretch>
        </p:blipFill>
        <p:spPr bwMode="auto">
          <a:xfrm>
            <a:off x="8143900" y="0"/>
            <a:ext cx="982468" cy="1857364"/>
          </a:xfrm>
          <a:prstGeom prst="rect">
            <a:avLst/>
          </a:prstGeom>
          <a:noFill/>
          <a:extLst>
            <a:ext uri="{909E8E84-426E-40DD-AFC4-6F175D3DCCD1}">
              <a14:hiddenFill xmlns:a14="http://schemas.microsoft.com/office/drawing/2010/main" xmlns="">
                <a:solidFill>
                  <a:srgbClr val="FFFFFF"/>
                </a:solidFill>
              </a14:hiddenFill>
            </a:ext>
          </a:extLst>
        </p:spPr>
      </p:pic>
      <p:sp>
        <p:nvSpPr>
          <p:cNvPr id="5" name="مستطيل 4"/>
          <p:cNvSpPr/>
          <p:nvPr/>
        </p:nvSpPr>
        <p:spPr>
          <a:xfrm>
            <a:off x="0" y="1857364"/>
            <a:ext cx="9144000" cy="1200329"/>
          </a:xfrm>
          <a:prstGeom prst="rect">
            <a:avLst/>
          </a:prstGeom>
        </p:spPr>
        <p:txBody>
          <a:bodyPr wrap="square">
            <a:spAutoFit/>
          </a:bodyPr>
          <a:lstStyle/>
          <a:p>
            <a:pPr algn="l" rtl="0"/>
            <a:r>
              <a:rPr lang="en-US" sz="2400" dirty="0" smtClean="0"/>
              <a:t>In addition, halothane has been demonstrated to have potential </a:t>
            </a:r>
            <a:r>
              <a:rPr lang="en-US" sz="2400" dirty="0" err="1" smtClean="0"/>
              <a:t>hepatotoxic</a:t>
            </a:r>
            <a:r>
              <a:rPr lang="en-US" sz="2400" dirty="0" smtClean="0"/>
              <a:t> effects in dogs compared with dogs undergoing </a:t>
            </a:r>
            <a:r>
              <a:rPr lang="en-US" sz="2400" dirty="0" err="1" smtClean="0"/>
              <a:t>isoflurane</a:t>
            </a:r>
            <a:r>
              <a:rPr lang="en-US" sz="2400" dirty="0" smtClean="0"/>
              <a:t> or </a:t>
            </a:r>
            <a:r>
              <a:rPr lang="en-US" sz="2400" dirty="0" err="1" smtClean="0"/>
              <a:t>sevoflurane</a:t>
            </a:r>
            <a:r>
              <a:rPr lang="en-US" sz="2400" dirty="0" smtClean="0"/>
              <a:t> anesthesia. </a:t>
            </a:r>
          </a:p>
        </p:txBody>
      </p:sp>
      <p:sp>
        <p:nvSpPr>
          <p:cNvPr id="6" name="Content Placeholder 2"/>
          <p:cNvSpPr txBox="1">
            <a:spLocks/>
          </p:cNvSpPr>
          <p:nvPr/>
        </p:nvSpPr>
        <p:spPr>
          <a:xfrm>
            <a:off x="-71470" y="3143248"/>
            <a:ext cx="6858016" cy="3714752"/>
          </a:xfrm>
          <a:prstGeom prst="rect">
            <a:avLst/>
          </a:prstGeom>
        </p:spPr>
        <p:txBody>
          <a:bodyPr vert="horz" lIns="91440" tIns="45720" rIns="91440" bIns="45720" rtlCol="1">
            <a:normAutofit fontScale="77500" lnSpcReduction="20000"/>
          </a:body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4100" b="1" i="0" strike="noStrike" kern="1200" cap="none" spc="0" normalizeH="0" baseline="0" noProof="0" dirty="0" smtClean="0">
                <a:ln>
                  <a:noFill/>
                </a:ln>
                <a:solidFill>
                  <a:schemeClr val="tx1"/>
                </a:solidFill>
                <a:effectLst/>
                <a:uLnTx/>
                <a:uFillTx/>
                <a:latin typeface="+mn-lt"/>
                <a:ea typeface="+mn-ea"/>
                <a:cs typeface="+mn-cs"/>
              </a:rPr>
              <a:t>Bacteria</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0" i="0" strike="noStrike" kern="1200" cap="none" spc="0" normalizeH="0" baseline="0" noProof="0" dirty="0" smtClean="0">
                <a:ln>
                  <a:noFill/>
                </a:ln>
                <a:solidFill>
                  <a:schemeClr val="tx1"/>
                </a:solidFill>
                <a:effectLst/>
                <a:uLnTx/>
                <a:uFillTx/>
                <a:latin typeface="+mn-lt"/>
                <a:ea typeface="+mn-ea"/>
                <a:cs typeface="+mn-cs"/>
              </a:rPr>
              <a:t>Intestinal bacteria and </a:t>
            </a:r>
            <a:r>
              <a:rPr kumimoji="0" lang="en-US" sz="3200" b="0" i="0" strike="noStrike" kern="1200" cap="none" spc="0" normalizeH="0" baseline="0" noProof="0" dirty="0" err="1" smtClean="0">
                <a:ln>
                  <a:noFill/>
                </a:ln>
                <a:solidFill>
                  <a:schemeClr val="tx1"/>
                </a:solidFill>
                <a:effectLst/>
                <a:uLnTx/>
                <a:uFillTx/>
                <a:latin typeface="+mn-lt"/>
                <a:ea typeface="+mn-ea"/>
                <a:cs typeface="+mn-cs"/>
              </a:rPr>
              <a:t>endotoxins</a:t>
            </a:r>
            <a:r>
              <a:rPr kumimoji="0" lang="en-US" sz="3200" b="0" i="0" strike="noStrike" kern="1200" cap="none" spc="0" normalizeH="0" baseline="0" noProof="0" dirty="0" smtClean="0">
                <a:ln>
                  <a:noFill/>
                </a:ln>
                <a:solidFill>
                  <a:schemeClr val="tx1"/>
                </a:solidFill>
                <a:effectLst/>
                <a:uLnTx/>
                <a:uFillTx/>
                <a:latin typeface="+mn-lt"/>
                <a:ea typeface="+mn-ea"/>
                <a:cs typeface="+mn-cs"/>
              </a:rPr>
              <a:t> continually delivered through the portal system are normally removed via the liver’s mononuclear </a:t>
            </a:r>
            <a:r>
              <a:rPr kumimoji="0" lang="en-US" sz="3200" b="0" i="0" strike="noStrike" kern="1200" cap="none" spc="0" normalizeH="0" baseline="0" noProof="0" dirty="0" err="1" smtClean="0">
                <a:ln>
                  <a:noFill/>
                </a:ln>
                <a:solidFill>
                  <a:schemeClr val="tx1"/>
                </a:solidFill>
                <a:effectLst/>
                <a:uLnTx/>
                <a:uFillTx/>
                <a:latin typeface="+mn-lt"/>
                <a:ea typeface="+mn-ea"/>
                <a:cs typeface="+mn-cs"/>
              </a:rPr>
              <a:t>phagocytic</a:t>
            </a:r>
            <a:r>
              <a:rPr kumimoji="0" lang="en-US" sz="3200" b="0" i="0" strike="noStrike" kern="1200" cap="none" spc="0" normalizeH="0" baseline="0" noProof="0" dirty="0" smtClean="0">
                <a:ln>
                  <a:noFill/>
                </a:ln>
                <a:solidFill>
                  <a:schemeClr val="tx1"/>
                </a:solidFill>
                <a:effectLst/>
                <a:uLnTx/>
                <a:uFillTx/>
                <a:latin typeface="+mn-lt"/>
                <a:ea typeface="+mn-ea"/>
                <a:cs typeface="+mn-cs"/>
              </a:rPr>
              <a:t> system, primarily the </a:t>
            </a:r>
            <a:r>
              <a:rPr kumimoji="0" lang="en-US" sz="3200" b="0" i="0" strike="noStrike" kern="1200" cap="none" spc="0" normalizeH="0" baseline="0" noProof="0" dirty="0" err="1" smtClean="0">
                <a:ln>
                  <a:noFill/>
                </a:ln>
                <a:solidFill>
                  <a:schemeClr val="tx1"/>
                </a:solidFill>
                <a:effectLst/>
                <a:uLnTx/>
                <a:uFillTx/>
                <a:latin typeface="+mn-lt"/>
                <a:ea typeface="+mn-ea"/>
                <a:cs typeface="+mn-cs"/>
              </a:rPr>
              <a:t>Kupffer</a:t>
            </a:r>
            <a:r>
              <a:rPr kumimoji="0" lang="en-US" sz="3200" b="0" i="0" strike="noStrike" kern="1200" cap="none" spc="0" normalizeH="0" baseline="0" noProof="0" dirty="0" smtClean="0">
                <a:ln>
                  <a:noFill/>
                </a:ln>
                <a:solidFill>
                  <a:schemeClr val="tx1"/>
                </a:solidFill>
                <a:effectLst/>
                <a:uLnTx/>
                <a:uFillTx/>
                <a:latin typeface="+mn-lt"/>
                <a:ea typeface="+mn-ea"/>
                <a:cs typeface="+mn-cs"/>
              </a:rPr>
              <a:t> cells.</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0" i="0"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0" i="0" strike="noStrike" kern="1200" cap="none" spc="0" normalizeH="0" baseline="0" noProof="0" dirty="0" smtClean="0">
                <a:ln>
                  <a:noFill/>
                </a:ln>
                <a:solidFill>
                  <a:schemeClr val="tx1"/>
                </a:solidFill>
                <a:effectLst/>
                <a:uLnTx/>
                <a:uFillTx/>
                <a:latin typeface="+mn-lt"/>
                <a:ea typeface="+mn-ea"/>
                <a:cs typeface="+mn-cs"/>
              </a:rPr>
              <a:t>there remains some controversy regarding the presence of a normal bacterial flora in the canine liver. variety of organisms, including anaerobes, aerobes. </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3200" b="0" i="0" strike="noStrike" kern="1200" cap="none" spc="0" normalizeH="0" baseline="0" noProof="0" dirty="0" smtClean="0">
              <a:ln>
                <a:noFill/>
              </a:ln>
              <a:solidFill>
                <a:schemeClr val="tx1"/>
              </a:solidFill>
              <a:effectLst/>
              <a:uLnTx/>
              <a:uFillTx/>
              <a:latin typeface="+mn-lt"/>
              <a:ea typeface="+mn-ea"/>
              <a:cs typeface="+mn-cs"/>
            </a:endParaRPr>
          </a:p>
        </p:txBody>
      </p:sp>
      <p:pic>
        <p:nvPicPr>
          <p:cNvPr id="7" name="Picture 2" descr="F:\محاضضرات\liver and billiary system\The-dual-role-of-M1-M2-Kupffer-cells-in-NAFLD-Kupffer-cells-play-a-pivotal-role-in-host.png"/>
          <p:cNvPicPr>
            <a:picLocks noChangeAspect="1" noChangeArrowheads="1"/>
          </p:cNvPicPr>
          <p:nvPr/>
        </p:nvPicPr>
        <p:blipFill rotWithShape="1">
          <a:blip r:embed="rId4">
            <a:extLst>
              <a:ext uri="{28A0092B-C50C-407E-A947-70E740481C1C}">
                <a14:useLocalDpi xmlns:a14="http://schemas.microsoft.com/office/drawing/2010/main" xmlns="" val="0"/>
              </a:ext>
            </a:extLst>
          </a:blip>
          <a:srcRect t="659" r="62604" b="45267"/>
          <a:stretch/>
        </p:blipFill>
        <p:spPr bwMode="auto">
          <a:xfrm>
            <a:off x="6732869" y="3500438"/>
            <a:ext cx="2411163" cy="257176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2366448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6491</TotalTime>
  <Words>1491</Words>
  <Application>Microsoft Office PowerPoint</Application>
  <PresentationFormat>عرض على الشاشة (3:4)‏</PresentationFormat>
  <Paragraphs>160</Paragraphs>
  <Slides>28</Slides>
  <Notes>0</Notes>
  <HiddenSlides>0</HiddenSlides>
  <MMClips>0</MMClips>
  <ScaleCrop>false</ScaleCrop>
  <HeadingPairs>
    <vt:vector size="4" baseType="variant">
      <vt:variant>
        <vt:lpstr>سمة</vt:lpstr>
      </vt:variant>
      <vt:variant>
        <vt:i4>1</vt:i4>
      </vt:variant>
      <vt:variant>
        <vt:lpstr>عناوين الشرائح</vt:lpstr>
      </vt:variant>
      <vt:variant>
        <vt:i4>28</vt:i4>
      </vt:variant>
    </vt:vector>
  </HeadingPairs>
  <TitlesOfParts>
    <vt:vector size="29" baseType="lpstr">
      <vt:lpstr>Office Theme</vt:lpstr>
      <vt:lpstr>الشريحة 1</vt:lpstr>
      <vt:lpstr>Surgery of Liver and Biliary System</vt:lpstr>
      <vt:lpstr>anatomy</vt:lpstr>
      <vt:lpstr>Biliary System</vt:lpstr>
      <vt:lpstr>الشريحة 5</vt:lpstr>
      <vt:lpstr>Species Differences</vt:lpstr>
      <vt:lpstr>Regenerative Capacity After Hepatic Resection or Injury</vt:lpstr>
      <vt:lpstr>PREOPERATIVE CONSIDERATIONS FOR HEPATIC SURGERY</vt:lpstr>
      <vt:lpstr>الشريحة 9</vt:lpstr>
      <vt:lpstr>الشريحة 10</vt:lpstr>
      <vt:lpstr>الشريحة 11</vt:lpstr>
      <vt:lpstr>الشريحة 12</vt:lpstr>
      <vt:lpstr>الشريحة 13</vt:lpstr>
      <vt:lpstr>1. Traumatic Biliary Tract Rupture</vt:lpstr>
      <vt:lpstr>الشريحة 15</vt:lpstr>
      <vt:lpstr>2. Extrahepatic Biliary Obstruction</vt:lpstr>
      <vt:lpstr>3. Bile Peritonitis</vt:lpstr>
      <vt:lpstr>الشريحة 18</vt:lpstr>
      <vt:lpstr>الشريحة 19</vt:lpstr>
      <vt:lpstr>الشريحة 20</vt:lpstr>
      <vt:lpstr>الشريحة 21</vt:lpstr>
      <vt:lpstr>الشريحة 22</vt:lpstr>
      <vt:lpstr>الشريحة 23</vt:lpstr>
      <vt:lpstr>الشريحة 24</vt:lpstr>
      <vt:lpstr>الشريحة 25</vt:lpstr>
      <vt:lpstr>الشريحة 26</vt:lpstr>
      <vt:lpstr>الشريحة 27</vt:lpstr>
      <vt:lpstr>الشريحة 28</vt:lpstr>
    </vt:vector>
  </TitlesOfParts>
  <Company>Novin Pendar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Novin Pendar</dc:creator>
  <cp:lastModifiedBy>dell</cp:lastModifiedBy>
  <cp:revision>240</cp:revision>
  <dcterms:created xsi:type="dcterms:W3CDTF">2020-03-08T01:34:53Z</dcterms:created>
  <dcterms:modified xsi:type="dcterms:W3CDTF">2021-12-22T00:16:31Z</dcterms:modified>
</cp:coreProperties>
</file>